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6" r:id="rId2"/>
    <p:sldId id="5617" r:id="rId3"/>
    <p:sldId id="5627" r:id="rId4"/>
    <p:sldId id="5629" r:id="rId5"/>
    <p:sldId id="5616" r:id="rId6"/>
    <p:sldId id="5624" r:id="rId7"/>
    <p:sldId id="915" r:id="rId8"/>
    <p:sldId id="5638" r:id="rId9"/>
    <p:sldId id="5639" r:id="rId10"/>
    <p:sldId id="946" r:id="rId11"/>
    <p:sldId id="5626" r:id="rId12"/>
    <p:sldId id="5628" r:id="rId13"/>
    <p:sldId id="5630" r:id="rId14"/>
    <p:sldId id="5631" r:id="rId15"/>
    <p:sldId id="5633" r:id="rId16"/>
    <p:sldId id="5634" r:id="rId17"/>
    <p:sldId id="5635" r:id="rId18"/>
    <p:sldId id="5636" r:id="rId19"/>
    <p:sldId id="5637" r:id="rId20"/>
    <p:sldId id="5642" r:id="rId21"/>
    <p:sldId id="5643" r:id="rId22"/>
    <p:sldId id="5641" r:id="rId23"/>
    <p:sldId id="5632" r:id="rId24"/>
    <p:sldId id="5644" r:id="rId25"/>
    <p:sldId id="40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dinejad" initials="mn" lastIdx="1" clrIdx="0">
    <p:extLst>
      <p:ext uri="{19B8F6BF-5375-455C-9EA6-DF929625EA0E}">
        <p15:presenceInfo xmlns:p15="http://schemas.microsoft.com/office/powerpoint/2012/main" userId="Mahdinej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36" autoAdjust="0"/>
    <p:restoredTop sz="94660"/>
  </p:normalViewPr>
  <p:slideViewPr>
    <p:cSldViewPr snapToGrid="0">
      <p:cViewPr varScale="1">
        <p:scale>
          <a:sx n="57" d="100"/>
          <a:sy n="57" d="100"/>
        </p:scale>
        <p:origin x="29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3F2E68-E992-4B4A-9594-AC52FA6568A1}" type="doc">
      <dgm:prSet loTypeId="urn:microsoft.com/office/officeart/2005/8/layout/radial5" loCatId="cycle" qsTypeId="urn:microsoft.com/office/officeart/2005/8/quickstyle/simple1" qsCatId="simple" csTypeId="urn:microsoft.com/office/officeart/2005/8/colors/colorful2" csCatId="colorful" phldr="1"/>
      <dgm:spPr/>
      <dgm:t>
        <a:bodyPr/>
        <a:lstStyle/>
        <a:p>
          <a:endParaRPr lang="en-US"/>
        </a:p>
      </dgm:t>
    </dgm:pt>
    <dgm:pt modelId="{C0478AA9-F9AD-4FA9-9F95-B1C4811ABA33}">
      <dgm:prSet phldrT="[Text]"/>
      <dgm:spPr/>
      <dgm:t>
        <a:bodyPr/>
        <a:lstStyle/>
        <a:p>
          <a:r>
            <a:rPr lang="fa-IR" dirty="0">
              <a:solidFill>
                <a:srgbClr val="002060"/>
              </a:solidFill>
              <a:cs typeface="B Titr" panose="00000700000000000000" pitchFamily="2" charset="-78"/>
            </a:rPr>
            <a:t>همکاری‌های علمی بین‌المللی</a:t>
          </a:r>
          <a:endParaRPr lang="en-US" dirty="0">
            <a:solidFill>
              <a:srgbClr val="002060"/>
            </a:solidFill>
            <a:cs typeface="B Titr" panose="00000700000000000000" pitchFamily="2" charset="-78"/>
          </a:endParaRPr>
        </a:p>
      </dgm:t>
    </dgm:pt>
    <dgm:pt modelId="{C082B522-04DB-42A3-AEC2-855020AD5E9C}" type="parTrans" cxnId="{2C1FEA5D-3836-4D4B-90EF-DBD11618E202}">
      <dgm:prSet/>
      <dgm:spPr/>
      <dgm:t>
        <a:bodyPr/>
        <a:lstStyle/>
        <a:p>
          <a:endParaRPr lang="en-US">
            <a:cs typeface="B Titr" panose="00000700000000000000" pitchFamily="2" charset="-78"/>
          </a:endParaRPr>
        </a:p>
      </dgm:t>
    </dgm:pt>
    <dgm:pt modelId="{F8DE35E4-D156-49C6-8DFA-BBFBBE3B19C7}" type="sibTrans" cxnId="{2C1FEA5D-3836-4D4B-90EF-DBD11618E202}">
      <dgm:prSet/>
      <dgm:spPr/>
      <dgm:t>
        <a:bodyPr/>
        <a:lstStyle/>
        <a:p>
          <a:endParaRPr lang="en-US">
            <a:cs typeface="B Titr" panose="00000700000000000000" pitchFamily="2" charset="-78"/>
          </a:endParaRPr>
        </a:p>
      </dgm:t>
    </dgm:pt>
    <dgm:pt modelId="{06784F0B-78F5-40B0-B51F-2F889C4F4A02}">
      <dgm:prSet phldrT="[Text]"/>
      <dgm:spPr/>
      <dgm:t>
        <a:bodyPr/>
        <a:lstStyle/>
        <a:p>
          <a:r>
            <a:rPr lang="fa-IR" dirty="0">
              <a:cs typeface="B Titr" panose="00000700000000000000" pitchFamily="2" charset="-78"/>
            </a:rPr>
            <a:t>حاکمیت (سیاستگذاری و راهبری)</a:t>
          </a:r>
          <a:endParaRPr lang="en-US" dirty="0">
            <a:cs typeface="B Titr" panose="00000700000000000000" pitchFamily="2" charset="-78"/>
          </a:endParaRPr>
        </a:p>
      </dgm:t>
    </dgm:pt>
    <dgm:pt modelId="{45A449B9-72F1-4815-BE83-A095C0BD4176}" type="parTrans" cxnId="{F8D52E2E-720D-45DA-897A-C653FA350F8F}">
      <dgm:prSet/>
      <dgm:spPr/>
      <dgm:t>
        <a:bodyPr/>
        <a:lstStyle/>
        <a:p>
          <a:endParaRPr lang="en-US">
            <a:cs typeface="B Titr" panose="00000700000000000000" pitchFamily="2" charset="-78"/>
          </a:endParaRPr>
        </a:p>
      </dgm:t>
    </dgm:pt>
    <dgm:pt modelId="{EF79C485-FE20-4B13-A478-0799658097F5}" type="sibTrans" cxnId="{F8D52E2E-720D-45DA-897A-C653FA350F8F}">
      <dgm:prSet/>
      <dgm:spPr/>
      <dgm:t>
        <a:bodyPr/>
        <a:lstStyle/>
        <a:p>
          <a:endParaRPr lang="en-US">
            <a:cs typeface="B Titr" panose="00000700000000000000" pitchFamily="2" charset="-78"/>
          </a:endParaRPr>
        </a:p>
      </dgm:t>
    </dgm:pt>
    <dgm:pt modelId="{C478089E-62CC-4BCF-81B7-2C9FD259BD80}">
      <dgm:prSet phldrT="[Text]"/>
      <dgm:spPr/>
      <dgm:t>
        <a:bodyPr/>
        <a:lstStyle/>
        <a:p>
          <a:r>
            <a:rPr lang="fa-IR" dirty="0">
              <a:cs typeface="B Titr" panose="00000700000000000000" pitchFamily="2" charset="-78"/>
            </a:rPr>
            <a:t>دانشگاه‌ها و مراکز علمی</a:t>
          </a:r>
          <a:endParaRPr lang="en-US" dirty="0">
            <a:cs typeface="B Titr" panose="00000700000000000000" pitchFamily="2" charset="-78"/>
          </a:endParaRPr>
        </a:p>
      </dgm:t>
    </dgm:pt>
    <dgm:pt modelId="{58443FAF-EB32-4B93-8EA8-E35A130A02C2}" type="parTrans" cxnId="{EF985DAE-359F-4E56-9F14-E0663F91D2CF}">
      <dgm:prSet/>
      <dgm:spPr/>
      <dgm:t>
        <a:bodyPr/>
        <a:lstStyle/>
        <a:p>
          <a:endParaRPr lang="en-US">
            <a:cs typeface="B Titr" panose="00000700000000000000" pitchFamily="2" charset="-78"/>
          </a:endParaRPr>
        </a:p>
      </dgm:t>
    </dgm:pt>
    <dgm:pt modelId="{8BAEB7C0-C411-423B-B812-EC701093814A}" type="sibTrans" cxnId="{EF985DAE-359F-4E56-9F14-E0663F91D2CF}">
      <dgm:prSet/>
      <dgm:spPr/>
      <dgm:t>
        <a:bodyPr/>
        <a:lstStyle/>
        <a:p>
          <a:endParaRPr lang="en-US">
            <a:cs typeface="B Titr" panose="00000700000000000000" pitchFamily="2" charset="-78"/>
          </a:endParaRPr>
        </a:p>
      </dgm:t>
    </dgm:pt>
    <dgm:pt modelId="{AA8092E0-D0CB-482F-810B-539607A63752}">
      <dgm:prSet phldrT="[Text]"/>
      <dgm:spPr/>
      <dgm:t>
        <a:bodyPr/>
        <a:lstStyle/>
        <a:p>
          <a:r>
            <a:rPr lang="fa-IR" dirty="0">
              <a:solidFill>
                <a:schemeClr val="tx1"/>
              </a:solidFill>
              <a:cs typeface="B Titr" panose="00000700000000000000" pitchFamily="2" charset="-78"/>
            </a:rPr>
            <a:t>شرکت‌های دانش‌بنیان</a:t>
          </a:r>
          <a:endParaRPr lang="en-US" dirty="0">
            <a:solidFill>
              <a:schemeClr val="tx1"/>
            </a:solidFill>
            <a:cs typeface="B Titr" panose="00000700000000000000" pitchFamily="2" charset="-78"/>
          </a:endParaRPr>
        </a:p>
      </dgm:t>
    </dgm:pt>
    <dgm:pt modelId="{5FD25386-B85B-4619-88DE-F18CDDD426DD}" type="parTrans" cxnId="{772B0FBA-BF71-42C8-AE5C-9E65119797F0}">
      <dgm:prSet/>
      <dgm:spPr/>
      <dgm:t>
        <a:bodyPr/>
        <a:lstStyle/>
        <a:p>
          <a:endParaRPr lang="en-US">
            <a:cs typeface="B Titr" panose="00000700000000000000" pitchFamily="2" charset="-78"/>
          </a:endParaRPr>
        </a:p>
      </dgm:t>
    </dgm:pt>
    <dgm:pt modelId="{9A4964AB-674B-4408-9634-DDC5A39CA9E0}" type="sibTrans" cxnId="{772B0FBA-BF71-42C8-AE5C-9E65119797F0}">
      <dgm:prSet/>
      <dgm:spPr/>
      <dgm:t>
        <a:bodyPr/>
        <a:lstStyle/>
        <a:p>
          <a:endParaRPr lang="en-US">
            <a:cs typeface="B Titr" panose="00000700000000000000" pitchFamily="2" charset="-78"/>
          </a:endParaRPr>
        </a:p>
      </dgm:t>
    </dgm:pt>
    <dgm:pt modelId="{CEBD1771-11F2-4EE6-AA3C-1732FE2A58B9}">
      <dgm:prSet phldrT="[Text]"/>
      <dgm:spPr/>
      <dgm:t>
        <a:bodyPr/>
        <a:lstStyle/>
        <a:p>
          <a:r>
            <a:rPr lang="fa-IR" dirty="0">
              <a:cs typeface="B Titr" panose="00000700000000000000" pitchFamily="2" charset="-78"/>
            </a:rPr>
            <a:t>قوانین و مقررات</a:t>
          </a:r>
          <a:endParaRPr lang="en-US" dirty="0">
            <a:cs typeface="B Titr" panose="00000700000000000000" pitchFamily="2" charset="-78"/>
          </a:endParaRPr>
        </a:p>
      </dgm:t>
    </dgm:pt>
    <dgm:pt modelId="{603F1476-7201-47A6-A480-550CB41ADAC3}" type="parTrans" cxnId="{EE7C3501-99A4-42B2-AC5B-EA0B64CF9C03}">
      <dgm:prSet/>
      <dgm:spPr/>
      <dgm:t>
        <a:bodyPr/>
        <a:lstStyle/>
        <a:p>
          <a:endParaRPr lang="en-US">
            <a:cs typeface="B Titr" panose="00000700000000000000" pitchFamily="2" charset="-78"/>
          </a:endParaRPr>
        </a:p>
      </dgm:t>
    </dgm:pt>
    <dgm:pt modelId="{184EEAC2-7277-4550-B1EB-DF8641504590}" type="sibTrans" cxnId="{EE7C3501-99A4-42B2-AC5B-EA0B64CF9C03}">
      <dgm:prSet/>
      <dgm:spPr/>
      <dgm:t>
        <a:bodyPr/>
        <a:lstStyle/>
        <a:p>
          <a:endParaRPr lang="en-US">
            <a:cs typeface="B Titr" panose="00000700000000000000" pitchFamily="2" charset="-78"/>
          </a:endParaRPr>
        </a:p>
      </dgm:t>
    </dgm:pt>
    <dgm:pt modelId="{29827073-D4F9-47ED-A765-7D47DF502F47}">
      <dgm:prSet phldrT="[Text]"/>
      <dgm:spPr/>
      <dgm:t>
        <a:bodyPr/>
        <a:lstStyle/>
        <a:p>
          <a:r>
            <a:rPr lang="fa-IR" dirty="0">
              <a:cs typeface="B Titr" panose="00000700000000000000" pitchFamily="2" charset="-78"/>
            </a:rPr>
            <a:t>روابط سیاسی</a:t>
          </a:r>
          <a:endParaRPr lang="en-US" dirty="0">
            <a:cs typeface="B Titr" panose="00000700000000000000" pitchFamily="2" charset="-78"/>
          </a:endParaRPr>
        </a:p>
      </dgm:t>
    </dgm:pt>
    <dgm:pt modelId="{47F050BB-0DAE-4804-BC41-64D9284892DE}" type="parTrans" cxnId="{3B99D04A-5E5E-4E95-9C78-DDD1A3810F51}">
      <dgm:prSet/>
      <dgm:spPr/>
      <dgm:t>
        <a:bodyPr/>
        <a:lstStyle/>
        <a:p>
          <a:endParaRPr lang="en-US"/>
        </a:p>
      </dgm:t>
    </dgm:pt>
    <dgm:pt modelId="{DE6A3291-B577-4BA7-B0F6-2DFF0F0FCF01}" type="sibTrans" cxnId="{3B99D04A-5E5E-4E95-9C78-DDD1A3810F51}">
      <dgm:prSet/>
      <dgm:spPr/>
      <dgm:t>
        <a:bodyPr/>
        <a:lstStyle/>
        <a:p>
          <a:endParaRPr lang="en-US"/>
        </a:p>
      </dgm:t>
    </dgm:pt>
    <dgm:pt modelId="{00755AB4-7721-45F7-99B2-CC73ABCA2519}">
      <dgm:prSet phldrT="[Text]"/>
      <dgm:spPr/>
      <dgm:t>
        <a:bodyPr/>
        <a:lstStyle/>
        <a:p>
          <a:r>
            <a:rPr lang="fa-IR" dirty="0">
              <a:solidFill>
                <a:schemeClr val="tx1"/>
              </a:solidFill>
              <a:cs typeface="B Titr" panose="00000700000000000000" pitchFamily="2" charset="-78"/>
            </a:rPr>
            <a:t>زمینه‌های همکاری</a:t>
          </a:r>
          <a:endParaRPr lang="en-US" dirty="0">
            <a:solidFill>
              <a:schemeClr val="tx1"/>
            </a:solidFill>
            <a:cs typeface="B Titr" panose="00000700000000000000" pitchFamily="2" charset="-78"/>
          </a:endParaRPr>
        </a:p>
      </dgm:t>
    </dgm:pt>
    <dgm:pt modelId="{4C4D43BD-66E0-4806-9E93-AA5E98A9CA55}" type="parTrans" cxnId="{893A65F4-DB48-4658-A007-EFB84E082EA3}">
      <dgm:prSet/>
      <dgm:spPr/>
      <dgm:t>
        <a:bodyPr/>
        <a:lstStyle/>
        <a:p>
          <a:endParaRPr lang="en-US"/>
        </a:p>
      </dgm:t>
    </dgm:pt>
    <dgm:pt modelId="{62E29B07-9FAD-4695-9D47-C00F7D99CC79}" type="sibTrans" cxnId="{893A65F4-DB48-4658-A007-EFB84E082EA3}">
      <dgm:prSet/>
      <dgm:spPr/>
      <dgm:t>
        <a:bodyPr/>
        <a:lstStyle/>
        <a:p>
          <a:endParaRPr lang="en-US"/>
        </a:p>
      </dgm:t>
    </dgm:pt>
    <dgm:pt modelId="{463D6022-E4FF-4FB5-B54E-C4C23CA7BA1E}">
      <dgm:prSet phldrT="[Text]"/>
      <dgm:spPr/>
      <dgm:t>
        <a:bodyPr/>
        <a:lstStyle/>
        <a:p>
          <a:r>
            <a:rPr lang="fa-IR" dirty="0">
              <a:solidFill>
                <a:srgbClr val="FF0000"/>
              </a:solidFill>
              <a:cs typeface="B Titr" panose="00000700000000000000" pitchFamily="2" charset="-78"/>
            </a:rPr>
            <a:t>بازار و سرمایه</a:t>
          </a:r>
          <a:endParaRPr lang="en-US" dirty="0">
            <a:solidFill>
              <a:srgbClr val="FF0000"/>
            </a:solidFill>
            <a:cs typeface="B Titr" panose="00000700000000000000" pitchFamily="2" charset="-78"/>
          </a:endParaRPr>
        </a:p>
      </dgm:t>
    </dgm:pt>
    <dgm:pt modelId="{0B9C36BA-3D6E-4DBF-B314-1A1069F182B3}" type="parTrans" cxnId="{1AB8A4D4-3B20-46A6-AAF1-5FF37A20486E}">
      <dgm:prSet/>
      <dgm:spPr/>
      <dgm:t>
        <a:bodyPr/>
        <a:lstStyle/>
        <a:p>
          <a:endParaRPr lang="en-US"/>
        </a:p>
      </dgm:t>
    </dgm:pt>
    <dgm:pt modelId="{1682E573-251B-4AE5-AE91-8195439A3A63}" type="sibTrans" cxnId="{1AB8A4D4-3B20-46A6-AAF1-5FF37A20486E}">
      <dgm:prSet/>
      <dgm:spPr/>
      <dgm:t>
        <a:bodyPr/>
        <a:lstStyle/>
        <a:p>
          <a:endParaRPr lang="en-US"/>
        </a:p>
      </dgm:t>
    </dgm:pt>
    <dgm:pt modelId="{B3F4DBB7-24B1-4733-B1A2-937B86B0174A}" type="pres">
      <dgm:prSet presAssocID="{023F2E68-E992-4B4A-9594-AC52FA6568A1}" presName="Name0" presStyleCnt="0">
        <dgm:presLayoutVars>
          <dgm:chMax val="1"/>
          <dgm:dir/>
          <dgm:animLvl val="ctr"/>
          <dgm:resizeHandles val="exact"/>
        </dgm:presLayoutVars>
      </dgm:prSet>
      <dgm:spPr/>
    </dgm:pt>
    <dgm:pt modelId="{B62BB58A-22FA-432F-A44A-23333B2903DC}" type="pres">
      <dgm:prSet presAssocID="{C0478AA9-F9AD-4FA9-9F95-B1C4811ABA33}" presName="centerShape" presStyleLbl="node0" presStyleIdx="0" presStyleCnt="1"/>
      <dgm:spPr/>
    </dgm:pt>
    <dgm:pt modelId="{692612EB-39E9-4F29-B9F6-ECBE37598A5D}" type="pres">
      <dgm:prSet presAssocID="{45A449B9-72F1-4815-BE83-A095C0BD4176}" presName="parTrans" presStyleLbl="sibTrans2D1" presStyleIdx="0" presStyleCnt="7"/>
      <dgm:spPr/>
    </dgm:pt>
    <dgm:pt modelId="{C0366F6C-878A-4339-8CC2-A83EB01FC00B}" type="pres">
      <dgm:prSet presAssocID="{45A449B9-72F1-4815-BE83-A095C0BD4176}" presName="connectorText" presStyleLbl="sibTrans2D1" presStyleIdx="0" presStyleCnt="7"/>
      <dgm:spPr/>
    </dgm:pt>
    <dgm:pt modelId="{6AA45249-781A-4730-9204-8CCBD0DF1862}" type="pres">
      <dgm:prSet presAssocID="{06784F0B-78F5-40B0-B51F-2F889C4F4A02}" presName="node" presStyleLbl="node1" presStyleIdx="0" presStyleCnt="7">
        <dgm:presLayoutVars>
          <dgm:bulletEnabled val="1"/>
        </dgm:presLayoutVars>
      </dgm:prSet>
      <dgm:spPr/>
    </dgm:pt>
    <dgm:pt modelId="{DE352D75-1668-4E5E-8957-6C31057375F9}" type="pres">
      <dgm:prSet presAssocID="{58443FAF-EB32-4B93-8EA8-E35A130A02C2}" presName="parTrans" presStyleLbl="sibTrans2D1" presStyleIdx="1" presStyleCnt="7"/>
      <dgm:spPr/>
    </dgm:pt>
    <dgm:pt modelId="{26133490-8B83-4462-916A-B657AE6CC146}" type="pres">
      <dgm:prSet presAssocID="{58443FAF-EB32-4B93-8EA8-E35A130A02C2}" presName="connectorText" presStyleLbl="sibTrans2D1" presStyleIdx="1" presStyleCnt="7"/>
      <dgm:spPr/>
    </dgm:pt>
    <dgm:pt modelId="{B8E01584-6BBD-4D36-AA0F-D0298B2CCB16}" type="pres">
      <dgm:prSet presAssocID="{C478089E-62CC-4BCF-81B7-2C9FD259BD80}" presName="node" presStyleLbl="node1" presStyleIdx="1" presStyleCnt="7" custScaleX="100709" custScaleY="100709">
        <dgm:presLayoutVars>
          <dgm:bulletEnabled val="1"/>
        </dgm:presLayoutVars>
      </dgm:prSet>
      <dgm:spPr/>
    </dgm:pt>
    <dgm:pt modelId="{2DB765B3-0F41-433C-8CE6-5C01EA7EEC6F}" type="pres">
      <dgm:prSet presAssocID="{47F050BB-0DAE-4804-BC41-64D9284892DE}" presName="parTrans" presStyleLbl="sibTrans2D1" presStyleIdx="2" presStyleCnt="7"/>
      <dgm:spPr/>
    </dgm:pt>
    <dgm:pt modelId="{1DA67265-FB19-47A2-BC9D-563113BCF87C}" type="pres">
      <dgm:prSet presAssocID="{47F050BB-0DAE-4804-BC41-64D9284892DE}" presName="connectorText" presStyleLbl="sibTrans2D1" presStyleIdx="2" presStyleCnt="7"/>
      <dgm:spPr/>
    </dgm:pt>
    <dgm:pt modelId="{813F7D1D-327B-47D6-B2B0-1810E5831C25}" type="pres">
      <dgm:prSet presAssocID="{29827073-D4F9-47ED-A765-7D47DF502F47}" presName="node" presStyleLbl="node1" presStyleIdx="2" presStyleCnt="7" custScaleX="100709" custScaleY="100709">
        <dgm:presLayoutVars>
          <dgm:bulletEnabled val="1"/>
        </dgm:presLayoutVars>
      </dgm:prSet>
      <dgm:spPr/>
    </dgm:pt>
    <dgm:pt modelId="{C431B3F2-F6BA-44AC-862D-25456882D9BC}" type="pres">
      <dgm:prSet presAssocID="{4C4D43BD-66E0-4806-9E93-AA5E98A9CA55}" presName="parTrans" presStyleLbl="sibTrans2D1" presStyleIdx="3" presStyleCnt="7"/>
      <dgm:spPr/>
    </dgm:pt>
    <dgm:pt modelId="{6E330F7F-6684-401D-864B-7701EEADB2F6}" type="pres">
      <dgm:prSet presAssocID="{4C4D43BD-66E0-4806-9E93-AA5E98A9CA55}" presName="connectorText" presStyleLbl="sibTrans2D1" presStyleIdx="3" presStyleCnt="7"/>
      <dgm:spPr/>
    </dgm:pt>
    <dgm:pt modelId="{EE605B65-5D26-4DE8-B9F8-12F6A0859FC3}" type="pres">
      <dgm:prSet presAssocID="{00755AB4-7721-45F7-99B2-CC73ABCA2519}" presName="node" presStyleLbl="node1" presStyleIdx="3" presStyleCnt="7" custScaleX="102132" custScaleY="102132">
        <dgm:presLayoutVars>
          <dgm:bulletEnabled val="1"/>
        </dgm:presLayoutVars>
      </dgm:prSet>
      <dgm:spPr/>
    </dgm:pt>
    <dgm:pt modelId="{99CF81F5-7455-4276-A3B9-E2DF9292E289}" type="pres">
      <dgm:prSet presAssocID="{0B9C36BA-3D6E-4DBF-B314-1A1069F182B3}" presName="parTrans" presStyleLbl="sibTrans2D1" presStyleIdx="4" presStyleCnt="7"/>
      <dgm:spPr/>
    </dgm:pt>
    <dgm:pt modelId="{C7E983E2-43D2-47AA-BECB-9296652F47D3}" type="pres">
      <dgm:prSet presAssocID="{0B9C36BA-3D6E-4DBF-B314-1A1069F182B3}" presName="connectorText" presStyleLbl="sibTrans2D1" presStyleIdx="4" presStyleCnt="7"/>
      <dgm:spPr/>
    </dgm:pt>
    <dgm:pt modelId="{63335C44-CB53-40AA-A216-CBD49E19668E}" type="pres">
      <dgm:prSet presAssocID="{463D6022-E4FF-4FB5-B54E-C4C23CA7BA1E}" presName="node" presStyleLbl="node1" presStyleIdx="4" presStyleCnt="7" custScaleX="102132" custScaleY="102132">
        <dgm:presLayoutVars>
          <dgm:bulletEnabled val="1"/>
        </dgm:presLayoutVars>
      </dgm:prSet>
      <dgm:spPr/>
    </dgm:pt>
    <dgm:pt modelId="{9F345F51-CF83-403B-8D38-A873DAF23BC0}" type="pres">
      <dgm:prSet presAssocID="{5FD25386-B85B-4619-88DE-F18CDDD426DD}" presName="parTrans" presStyleLbl="sibTrans2D1" presStyleIdx="5" presStyleCnt="7"/>
      <dgm:spPr/>
    </dgm:pt>
    <dgm:pt modelId="{49016EDE-695B-4FA2-ACD1-A6ACB099C66A}" type="pres">
      <dgm:prSet presAssocID="{5FD25386-B85B-4619-88DE-F18CDDD426DD}" presName="connectorText" presStyleLbl="sibTrans2D1" presStyleIdx="5" presStyleCnt="7"/>
      <dgm:spPr/>
    </dgm:pt>
    <dgm:pt modelId="{81938B06-C315-405D-AD3C-CDDC4DF20F75}" type="pres">
      <dgm:prSet presAssocID="{AA8092E0-D0CB-482F-810B-539607A63752}" presName="node" presStyleLbl="node1" presStyleIdx="5" presStyleCnt="7">
        <dgm:presLayoutVars>
          <dgm:bulletEnabled val="1"/>
        </dgm:presLayoutVars>
      </dgm:prSet>
      <dgm:spPr/>
    </dgm:pt>
    <dgm:pt modelId="{4DF0433C-0652-4C27-B007-A23CB3154F85}" type="pres">
      <dgm:prSet presAssocID="{603F1476-7201-47A6-A480-550CB41ADAC3}" presName="parTrans" presStyleLbl="sibTrans2D1" presStyleIdx="6" presStyleCnt="7"/>
      <dgm:spPr/>
    </dgm:pt>
    <dgm:pt modelId="{E04E5FC2-C3EF-48ED-9BCA-13EDEFE4B953}" type="pres">
      <dgm:prSet presAssocID="{603F1476-7201-47A6-A480-550CB41ADAC3}" presName="connectorText" presStyleLbl="sibTrans2D1" presStyleIdx="6" presStyleCnt="7"/>
      <dgm:spPr/>
    </dgm:pt>
    <dgm:pt modelId="{D6452ACF-A045-47B5-BECD-8D6BB1D40BD7}" type="pres">
      <dgm:prSet presAssocID="{CEBD1771-11F2-4EE6-AA3C-1732FE2A58B9}" presName="node" presStyleLbl="node1" presStyleIdx="6" presStyleCnt="7">
        <dgm:presLayoutVars>
          <dgm:bulletEnabled val="1"/>
        </dgm:presLayoutVars>
      </dgm:prSet>
      <dgm:spPr/>
    </dgm:pt>
  </dgm:ptLst>
  <dgm:cxnLst>
    <dgm:cxn modelId="{EE7C3501-99A4-42B2-AC5B-EA0B64CF9C03}" srcId="{C0478AA9-F9AD-4FA9-9F95-B1C4811ABA33}" destId="{CEBD1771-11F2-4EE6-AA3C-1732FE2A58B9}" srcOrd="6" destOrd="0" parTransId="{603F1476-7201-47A6-A480-550CB41ADAC3}" sibTransId="{184EEAC2-7277-4550-B1EB-DF8641504590}"/>
    <dgm:cxn modelId="{E78CA904-4E60-4712-B686-CE5F888E8E7A}" type="presOf" srcId="{C478089E-62CC-4BCF-81B7-2C9FD259BD80}" destId="{B8E01584-6BBD-4D36-AA0F-D0298B2CCB16}" srcOrd="0" destOrd="0" presId="urn:microsoft.com/office/officeart/2005/8/layout/radial5"/>
    <dgm:cxn modelId="{B563C805-18DB-4D95-8E4E-E6CE5A94605F}" type="presOf" srcId="{4C4D43BD-66E0-4806-9E93-AA5E98A9CA55}" destId="{6E330F7F-6684-401D-864B-7701EEADB2F6}" srcOrd="1" destOrd="0" presId="urn:microsoft.com/office/officeart/2005/8/layout/radial5"/>
    <dgm:cxn modelId="{18B6C30B-FF01-4E86-AB89-77B6F69C84D8}" type="presOf" srcId="{47F050BB-0DAE-4804-BC41-64D9284892DE}" destId="{2DB765B3-0F41-433C-8CE6-5C01EA7EEC6F}" srcOrd="0" destOrd="0" presId="urn:microsoft.com/office/officeart/2005/8/layout/radial5"/>
    <dgm:cxn modelId="{FE2FB40E-64FB-444D-A5BA-3331F5CD4737}" type="presOf" srcId="{45A449B9-72F1-4815-BE83-A095C0BD4176}" destId="{692612EB-39E9-4F29-B9F6-ECBE37598A5D}" srcOrd="0" destOrd="0" presId="urn:microsoft.com/office/officeart/2005/8/layout/radial5"/>
    <dgm:cxn modelId="{4E057714-23B1-4E49-9530-77CD194C5F56}" type="presOf" srcId="{463D6022-E4FF-4FB5-B54E-C4C23CA7BA1E}" destId="{63335C44-CB53-40AA-A216-CBD49E19668E}" srcOrd="0" destOrd="0" presId="urn:microsoft.com/office/officeart/2005/8/layout/radial5"/>
    <dgm:cxn modelId="{F8D52E2E-720D-45DA-897A-C653FA350F8F}" srcId="{C0478AA9-F9AD-4FA9-9F95-B1C4811ABA33}" destId="{06784F0B-78F5-40B0-B51F-2F889C4F4A02}" srcOrd="0" destOrd="0" parTransId="{45A449B9-72F1-4815-BE83-A095C0BD4176}" sibTransId="{EF79C485-FE20-4B13-A478-0799658097F5}"/>
    <dgm:cxn modelId="{7370283E-E6BB-4FB0-9156-85C654924F67}" type="presOf" srcId="{5FD25386-B85B-4619-88DE-F18CDDD426DD}" destId="{49016EDE-695B-4FA2-ACD1-A6ACB099C66A}" srcOrd="1" destOrd="0" presId="urn:microsoft.com/office/officeart/2005/8/layout/radial5"/>
    <dgm:cxn modelId="{2C1FEA5D-3836-4D4B-90EF-DBD11618E202}" srcId="{023F2E68-E992-4B4A-9594-AC52FA6568A1}" destId="{C0478AA9-F9AD-4FA9-9F95-B1C4811ABA33}" srcOrd="0" destOrd="0" parTransId="{C082B522-04DB-42A3-AEC2-855020AD5E9C}" sibTransId="{F8DE35E4-D156-49C6-8DFA-BBFBBE3B19C7}"/>
    <dgm:cxn modelId="{69C8385F-CFD9-48D8-84D0-B49E2F755617}" type="presOf" srcId="{47F050BB-0DAE-4804-BC41-64D9284892DE}" destId="{1DA67265-FB19-47A2-BC9D-563113BCF87C}" srcOrd="1" destOrd="0" presId="urn:microsoft.com/office/officeart/2005/8/layout/radial5"/>
    <dgm:cxn modelId="{130F1448-23FD-48A1-8049-7B5008D49443}" type="presOf" srcId="{603F1476-7201-47A6-A480-550CB41ADAC3}" destId="{4DF0433C-0652-4C27-B007-A23CB3154F85}" srcOrd="0" destOrd="0" presId="urn:microsoft.com/office/officeart/2005/8/layout/radial5"/>
    <dgm:cxn modelId="{3B99D04A-5E5E-4E95-9C78-DDD1A3810F51}" srcId="{C0478AA9-F9AD-4FA9-9F95-B1C4811ABA33}" destId="{29827073-D4F9-47ED-A765-7D47DF502F47}" srcOrd="2" destOrd="0" parTransId="{47F050BB-0DAE-4804-BC41-64D9284892DE}" sibTransId="{DE6A3291-B577-4BA7-B0F6-2DFF0F0FCF01}"/>
    <dgm:cxn modelId="{BEB0C279-A890-4E29-89A7-A15BD0594F1B}" type="presOf" srcId="{45A449B9-72F1-4815-BE83-A095C0BD4176}" destId="{C0366F6C-878A-4339-8CC2-A83EB01FC00B}" srcOrd="1" destOrd="0" presId="urn:microsoft.com/office/officeart/2005/8/layout/radial5"/>
    <dgm:cxn modelId="{B4AC8189-6AA9-4AF5-A406-8B03B1AAF3E8}" type="presOf" srcId="{58443FAF-EB32-4B93-8EA8-E35A130A02C2}" destId="{26133490-8B83-4462-916A-B657AE6CC146}" srcOrd="1" destOrd="0" presId="urn:microsoft.com/office/officeart/2005/8/layout/radial5"/>
    <dgm:cxn modelId="{5BF6F48D-0A87-451B-98B9-23C7E83F0D5C}" type="presOf" srcId="{0B9C36BA-3D6E-4DBF-B314-1A1069F182B3}" destId="{99CF81F5-7455-4276-A3B9-E2DF9292E289}" srcOrd="0" destOrd="0" presId="urn:microsoft.com/office/officeart/2005/8/layout/radial5"/>
    <dgm:cxn modelId="{8253F28F-53E5-4450-A72D-CE05557FC080}" type="presOf" srcId="{4C4D43BD-66E0-4806-9E93-AA5E98A9CA55}" destId="{C431B3F2-F6BA-44AC-862D-25456882D9BC}" srcOrd="0" destOrd="0" presId="urn:microsoft.com/office/officeart/2005/8/layout/radial5"/>
    <dgm:cxn modelId="{CC521A9A-748F-4B91-84FF-B7934A75E683}" type="presOf" srcId="{00755AB4-7721-45F7-99B2-CC73ABCA2519}" destId="{EE605B65-5D26-4DE8-B9F8-12F6A0859FC3}" srcOrd="0" destOrd="0" presId="urn:microsoft.com/office/officeart/2005/8/layout/radial5"/>
    <dgm:cxn modelId="{6F77FE9F-7771-4271-A14B-7E0338FF69AA}" type="presOf" srcId="{5FD25386-B85B-4619-88DE-F18CDDD426DD}" destId="{9F345F51-CF83-403B-8D38-A873DAF23BC0}" srcOrd="0" destOrd="0" presId="urn:microsoft.com/office/officeart/2005/8/layout/radial5"/>
    <dgm:cxn modelId="{7AB71FA3-B252-4F65-B354-ED1823D29C8D}" type="presOf" srcId="{29827073-D4F9-47ED-A765-7D47DF502F47}" destId="{813F7D1D-327B-47D6-B2B0-1810E5831C25}" srcOrd="0" destOrd="0" presId="urn:microsoft.com/office/officeart/2005/8/layout/radial5"/>
    <dgm:cxn modelId="{7665A1A7-45F4-4FBD-8A79-55C04529A9B9}" type="presOf" srcId="{06784F0B-78F5-40B0-B51F-2F889C4F4A02}" destId="{6AA45249-781A-4730-9204-8CCBD0DF1862}" srcOrd="0" destOrd="0" presId="urn:microsoft.com/office/officeart/2005/8/layout/radial5"/>
    <dgm:cxn modelId="{EF985DAE-359F-4E56-9F14-E0663F91D2CF}" srcId="{C0478AA9-F9AD-4FA9-9F95-B1C4811ABA33}" destId="{C478089E-62CC-4BCF-81B7-2C9FD259BD80}" srcOrd="1" destOrd="0" parTransId="{58443FAF-EB32-4B93-8EA8-E35A130A02C2}" sibTransId="{8BAEB7C0-C411-423B-B812-EC701093814A}"/>
    <dgm:cxn modelId="{8CE1C4B3-6AAE-4D54-9E45-FC037A9D31ED}" type="presOf" srcId="{0B9C36BA-3D6E-4DBF-B314-1A1069F182B3}" destId="{C7E983E2-43D2-47AA-BECB-9296652F47D3}" srcOrd="1" destOrd="0" presId="urn:microsoft.com/office/officeart/2005/8/layout/radial5"/>
    <dgm:cxn modelId="{174E4DB6-3FD3-47A3-9947-D8268D4CB5C2}" type="presOf" srcId="{58443FAF-EB32-4B93-8EA8-E35A130A02C2}" destId="{DE352D75-1668-4E5E-8957-6C31057375F9}" srcOrd="0" destOrd="0" presId="urn:microsoft.com/office/officeart/2005/8/layout/radial5"/>
    <dgm:cxn modelId="{772B0FBA-BF71-42C8-AE5C-9E65119797F0}" srcId="{C0478AA9-F9AD-4FA9-9F95-B1C4811ABA33}" destId="{AA8092E0-D0CB-482F-810B-539607A63752}" srcOrd="5" destOrd="0" parTransId="{5FD25386-B85B-4619-88DE-F18CDDD426DD}" sibTransId="{9A4964AB-674B-4408-9634-DDC5A39CA9E0}"/>
    <dgm:cxn modelId="{4E2B8FBA-E321-4BCF-BA5E-910B3E2640D1}" type="presOf" srcId="{C0478AA9-F9AD-4FA9-9F95-B1C4811ABA33}" destId="{B62BB58A-22FA-432F-A44A-23333B2903DC}" srcOrd="0" destOrd="0" presId="urn:microsoft.com/office/officeart/2005/8/layout/radial5"/>
    <dgm:cxn modelId="{DB1429BD-83F5-4CEE-BDE9-E19EEAC397FF}" type="presOf" srcId="{023F2E68-E992-4B4A-9594-AC52FA6568A1}" destId="{B3F4DBB7-24B1-4733-B1A2-937B86B0174A}" srcOrd="0" destOrd="0" presId="urn:microsoft.com/office/officeart/2005/8/layout/radial5"/>
    <dgm:cxn modelId="{1CB302CF-56F3-42FB-AD7B-4D499378879B}" type="presOf" srcId="{603F1476-7201-47A6-A480-550CB41ADAC3}" destId="{E04E5FC2-C3EF-48ED-9BCA-13EDEFE4B953}" srcOrd="1" destOrd="0" presId="urn:microsoft.com/office/officeart/2005/8/layout/radial5"/>
    <dgm:cxn modelId="{1AB8A4D4-3B20-46A6-AAF1-5FF37A20486E}" srcId="{C0478AA9-F9AD-4FA9-9F95-B1C4811ABA33}" destId="{463D6022-E4FF-4FB5-B54E-C4C23CA7BA1E}" srcOrd="4" destOrd="0" parTransId="{0B9C36BA-3D6E-4DBF-B314-1A1069F182B3}" sibTransId="{1682E573-251B-4AE5-AE91-8195439A3A63}"/>
    <dgm:cxn modelId="{F807B4DA-19A7-480B-A938-0AD7F66430F6}" type="presOf" srcId="{AA8092E0-D0CB-482F-810B-539607A63752}" destId="{81938B06-C315-405D-AD3C-CDDC4DF20F75}" srcOrd="0" destOrd="0" presId="urn:microsoft.com/office/officeart/2005/8/layout/radial5"/>
    <dgm:cxn modelId="{B48108E4-841A-415A-A0D2-735CE217E570}" type="presOf" srcId="{CEBD1771-11F2-4EE6-AA3C-1732FE2A58B9}" destId="{D6452ACF-A045-47B5-BECD-8D6BB1D40BD7}" srcOrd="0" destOrd="0" presId="urn:microsoft.com/office/officeart/2005/8/layout/radial5"/>
    <dgm:cxn modelId="{893A65F4-DB48-4658-A007-EFB84E082EA3}" srcId="{C0478AA9-F9AD-4FA9-9F95-B1C4811ABA33}" destId="{00755AB4-7721-45F7-99B2-CC73ABCA2519}" srcOrd="3" destOrd="0" parTransId="{4C4D43BD-66E0-4806-9E93-AA5E98A9CA55}" sibTransId="{62E29B07-9FAD-4695-9D47-C00F7D99CC79}"/>
    <dgm:cxn modelId="{D933E1C1-01C3-4483-A328-B4518218E1B9}" type="presParOf" srcId="{B3F4DBB7-24B1-4733-B1A2-937B86B0174A}" destId="{B62BB58A-22FA-432F-A44A-23333B2903DC}" srcOrd="0" destOrd="0" presId="urn:microsoft.com/office/officeart/2005/8/layout/radial5"/>
    <dgm:cxn modelId="{E948A7F7-B677-42D3-8656-38B088319773}" type="presParOf" srcId="{B3F4DBB7-24B1-4733-B1A2-937B86B0174A}" destId="{692612EB-39E9-4F29-B9F6-ECBE37598A5D}" srcOrd="1" destOrd="0" presId="urn:microsoft.com/office/officeart/2005/8/layout/radial5"/>
    <dgm:cxn modelId="{A6EBA0EC-2385-44CC-AAD6-B79AF950EA13}" type="presParOf" srcId="{692612EB-39E9-4F29-B9F6-ECBE37598A5D}" destId="{C0366F6C-878A-4339-8CC2-A83EB01FC00B}" srcOrd="0" destOrd="0" presId="urn:microsoft.com/office/officeart/2005/8/layout/radial5"/>
    <dgm:cxn modelId="{193E4905-B955-426D-A3EB-3C197D4983BA}" type="presParOf" srcId="{B3F4DBB7-24B1-4733-B1A2-937B86B0174A}" destId="{6AA45249-781A-4730-9204-8CCBD0DF1862}" srcOrd="2" destOrd="0" presId="urn:microsoft.com/office/officeart/2005/8/layout/radial5"/>
    <dgm:cxn modelId="{D5B0BC20-2484-4D3E-B0A3-CC06D5FF358D}" type="presParOf" srcId="{B3F4DBB7-24B1-4733-B1A2-937B86B0174A}" destId="{DE352D75-1668-4E5E-8957-6C31057375F9}" srcOrd="3" destOrd="0" presId="urn:microsoft.com/office/officeart/2005/8/layout/radial5"/>
    <dgm:cxn modelId="{95D5EBFF-2E72-466C-9839-3E106852BAB6}" type="presParOf" srcId="{DE352D75-1668-4E5E-8957-6C31057375F9}" destId="{26133490-8B83-4462-916A-B657AE6CC146}" srcOrd="0" destOrd="0" presId="urn:microsoft.com/office/officeart/2005/8/layout/radial5"/>
    <dgm:cxn modelId="{64016841-BC99-4806-B0DA-620687B18AA8}" type="presParOf" srcId="{B3F4DBB7-24B1-4733-B1A2-937B86B0174A}" destId="{B8E01584-6BBD-4D36-AA0F-D0298B2CCB16}" srcOrd="4" destOrd="0" presId="urn:microsoft.com/office/officeart/2005/8/layout/radial5"/>
    <dgm:cxn modelId="{F29DECE7-0ECD-4D69-9308-1A0FD86EF84C}" type="presParOf" srcId="{B3F4DBB7-24B1-4733-B1A2-937B86B0174A}" destId="{2DB765B3-0F41-433C-8CE6-5C01EA7EEC6F}" srcOrd="5" destOrd="0" presId="urn:microsoft.com/office/officeart/2005/8/layout/radial5"/>
    <dgm:cxn modelId="{610C3854-72A4-4669-8A66-8BDD1F491BB8}" type="presParOf" srcId="{2DB765B3-0F41-433C-8CE6-5C01EA7EEC6F}" destId="{1DA67265-FB19-47A2-BC9D-563113BCF87C}" srcOrd="0" destOrd="0" presId="urn:microsoft.com/office/officeart/2005/8/layout/radial5"/>
    <dgm:cxn modelId="{CE963817-D4C8-4743-82CC-E46E712D0FA2}" type="presParOf" srcId="{B3F4DBB7-24B1-4733-B1A2-937B86B0174A}" destId="{813F7D1D-327B-47D6-B2B0-1810E5831C25}" srcOrd="6" destOrd="0" presId="urn:microsoft.com/office/officeart/2005/8/layout/radial5"/>
    <dgm:cxn modelId="{80B4043B-8C67-4F20-AEC4-C4778AE5CECA}" type="presParOf" srcId="{B3F4DBB7-24B1-4733-B1A2-937B86B0174A}" destId="{C431B3F2-F6BA-44AC-862D-25456882D9BC}" srcOrd="7" destOrd="0" presId="urn:microsoft.com/office/officeart/2005/8/layout/radial5"/>
    <dgm:cxn modelId="{CB6CC113-88A9-43EA-9AE3-AF1AFF32CFAE}" type="presParOf" srcId="{C431B3F2-F6BA-44AC-862D-25456882D9BC}" destId="{6E330F7F-6684-401D-864B-7701EEADB2F6}" srcOrd="0" destOrd="0" presId="urn:microsoft.com/office/officeart/2005/8/layout/radial5"/>
    <dgm:cxn modelId="{24747DBA-8DC6-4002-8763-5BBB22C5B1CE}" type="presParOf" srcId="{B3F4DBB7-24B1-4733-B1A2-937B86B0174A}" destId="{EE605B65-5D26-4DE8-B9F8-12F6A0859FC3}" srcOrd="8" destOrd="0" presId="urn:microsoft.com/office/officeart/2005/8/layout/radial5"/>
    <dgm:cxn modelId="{F30C72D4-3EEB-4D92-A925-58211DECAD84}" type="presParOf" srcId="{B3F4DBB7-24B1-4733-B1A2-937B86B0174A}" destId="{99CF81F5-7455-4276-A3B9-E2DF9292E289}" srcOrd="9" destOrd="0" presId="urn:microsoft.com/office/officeart/2005/8/layout/radial5"/>
    <dgm:cxn modelId="{F78D0356-EDC0-4C0B-9C41-6CFA2298E51C}" type="presParOf" srcId="{99CF81F5-7455-4276-A3B9-E2DF9292E289}" destId="{C7E983E2-43D2-47AA-BECB-9296652F47D3}" srcOrd="0" destOrd="0" presId="urn:microsoft.com/office/officeart/2005/8/layout/radial5"/>
    <dgm:cxn modelId="{27841642-4438-4151-B16F-F53F09D72ED5}" type="presParOf" srcId="{B3F4DBB7-24B1-4733-B1A2-937B86B0174A}" destId="{63335C44-CB53-40AA-A216-CBD49E19668E}" srcOrd="10" destOrd="0" presId="urn:microsoft.com/office/officeart/2005/8/layout/radial5"/>
    <dgm:cxn modelId="{6435C467-677C-431C-8461-0D501C7DA59F}" type="presParOf" srcId="{B3F4DBB7-24B1-4733-B1A2-937B86B0174A}" destId="{9F345F51-CF83-403B-8D38-A873DAF23BC0}" srcOrd="11" destOrd="0" presId="urn:microsoft.com/office/officeart/2005/8/layout/radial5"/>
    <dgm:cxn modelId="{0687588B-1B7C-4229-A385-4BF78214B517}" type="presParOf" srcId="{9F345F51-CF83-403B-8D38-A873DAF23BC0}" destId="{49016EDE-695B-4FA2-ACD1-A6ACB099C66A}" srcOrd="0" destOrd="0" presId="urn:microsoft.com/office/officeart/2005/8/layout/radial5"/>
    <dgm:cxn modelId="{A630D21A-9482-4186-A8A9-1282B63C7CB2}" type="presParOf" srcId="{B3F4DBB7-24B1-4733-B1A2-937B86B0174A}" destId="{81938B06-C315-405D-AD3C-CDDC4DF20F75}" srcOrd="12" destOrd="0" presId="urn:microsoft.com/office/officeart/2005/8/layout/radial5"/>
    <dgm:cxn modelId="{1137434F-8BC8-4900-872A-F5F72103E51F}" type="presParOf" srcId="{B3F4DBB7-24B1-4733-B1A2-937B86B0174A}" destId="{4DF0433C-0652-4C27-B007-A23CB3154F85}" srcOrd="13" destOrd="0" presId="urn:microsoft.com/office/officeart/2005/8/layout/radial5"/>
    <dgm:cxn modelId="{EDD478E8-0FC4-4F65-BAD8-6E5991FAF8A4}" type="presParOf" srcId="{4DF0433C-0652-4C27-B007-A23CB3154F85}" destId="{E04E5FC2-C3EF-48ED-9BCA-13EDEFE4B953}" srcOrd="0" destOrd="0" presId="urn:microsoft.com/office/officeart/2005/8/layout/radial5"/>
    <dgm:cxn modelId="{55F3F52C-CBFE-4ED2-98A8-0D78AD96F3E3}" type="presParOf" srcId="{B3F4DBB7-24B1-4733-B1A2-937B86B0174A}" destId="{D6452ACF-A045-47B5-BECD-8D6BB1D40BD7}" srcOrd="1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BB58A-22FA-432F-A44A-23333B2903DC}">
      <dsp:nvSpPr>
        <dsp:cNvPr id="0" name=""/>
        <dsp:cNvSpPr/>
      </dsp:nvSpPr>
      <dsp:spPr>
        <a:xfrm>
          <a:off x="3931474" y="1935674"/>
          <a:ext cx="1492191" cy="149219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a-IR" sz="1600" kern="1200" dirty="0">
              <a:solidFill>
                <a:srgbClr val="002060"/>
              </a:solidFill>
              <a:cs typeface="B Titr" panose="00000700000000000000" pitchFamily="2" charset="-78"/>
            </a:rPr>
            <a:t>همکاری‌های علمی بین‌المللی</a:t>
          </a:r>
          <a:endParaRPr lang="en-US" sz="1600" kern="1200" dirty="0">
            <a:solidFill>
              <a:srgbClr val="002060"/>
            </a:solidFill>
            <a:cs typeface="B Titr" panose="00000700000000000000" pitchFamily="2" charset="-78"/>
          </a:endParaRPr>
        </a:p>
      </dsp:txBody>
      <dsp:txXfrm>
        <a:off x="4150000" y="2154200"/>
        <a:ext cx="1055139" cy="1055139"/>
      </dsp:txXfrm>
    </dsp:sp>
    <dsp:sp modelId="{692612EB-39E9-4F29-B9F6-ECBE37598A5D}">
      <dsp:nvSpPr>
        <dsp:cNvPr id="0" name=""/>
        <dsp:cNvSpPr/>
      </dsp:nvSpPr>
      <dsp:spPr>
        <a:xfrm rot="16200000">
          <a:off x="4519563" y="1392821"/>
          <a:ext cx="316012" cy="50734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cs typeface="B Titr" panose="00000700000000000000" pitchFamily="2" charset="-78"/>
          </a:endParaRPr>
        </a:p>
      </dsp:txBody>
      <dsp:txXfrm>
        <a:off x="4566965" y="1541692"/>
        <a:ext cx="221208" cy="304406"/>
      </dsp:txXfrm>
    </dsp:sp>
    <dsp:sp modelId="{6AA45249-781A-4730-9204-8CCBD0DF1862}">
      <dsp:nvSpPr>
        <dsp:cNvPr id="0" name=""/>
        <dsp:cNvSpPr/>
      </dsp:nvSpPr>
      <dsp:spPr>
        <a:xfrm>
          <a:off x="4006083" y="-3546"/>
          <a:ext cx="1342971" cy="1342971"/>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kern="1200" dirty="0">
              <a:cs typeface="B Titr" panose="00000700000000000000" pitchFamily="2" charset="-78"/>
            </a:rPr>
            <a:t>حاکمیت (سیاستگذاری و راهبری)</a:t>
          </a:r>
          <a:endParaRPr lang="en-US" sz="1400" kern="1200" dirty="0">
            <a:cs typeface="B Titr" panose="00000700000000000000" pitchFamily="2" charset="-78"/>
          </a:endParaRPr>
        </a:p>
      </dsp:txBody>
      <dsp:txXfrm>
        <a:off x="4202757" y="193128"/>
        <a:ext cx="949623" cy="949623"/>
      </dsp:txXfrm>
    </dsp:sp>
    <dsp:sp modelId="{DE352D75-1668-4E5E-8957-6C31057375F9}">
      <dsp:nvSpPr>
        <dsp:cNvPr id="0" name=""/>
        <dsp:cNvSpPr/>
      </dsp:nvSpPr>
      <dsp:spPr>
        <a:xfrm rot="19285714">
          <a:off x="5328431" y="1784053"/>
          <a:ext cx="313489" cy="507344"/>
        </a:xfrm>
        <a:prstGeom prst="rightArrow">
          <a:avLst>
            <a:gd name="adj1" fmla="val 60000"/>
            <a:gd name="adj2" fmla="val 50000"/>
          </a:avLst>
        </a:prstGeom>
        <a:solidFill>
          <a:schemeClr val="accent2">
            <a:hueOff val="-3229508"/>
            <a:satOff val="3723"/>
            <a:lumOff val="12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cs typeface="B Titr" panose="00000700000000000000" pitchFamily="2" charset="-78"/>
          </a:endParaRPr>
        </a:p>
      </dsp:txBody>
      <dsp:txXfrm>
        <a:off x="5338690" y="1914841"/>
        <a:ext cx="219442" cy="304406"/>
      </dsp:txXfrm>
    </dsp:sp>
    <dsp:sp modelId="{B8E01584-6BBD-4D36-AA0F-D0298B2CCB16}">
      <dsp:nvSpPr>
        <dsp:cNvPr id="0" name=""/>
        <dsp:cNvSpPr/>
      </dsp:nvSpPr>
      <dsp:spPr>
        <a:xfrm>
          <a:off x="5575799" y="749920"/>
          <a:ext cx="1352493" cy="1352493"/>
        </a:xfrm>
        <a:prstGeom prst="ellipse">
          <a:avLst/>
        </a:prstGeom>
        <a:solidFill>
          <a:schemeClr val="accent2">
            <a:hueOff val="-3229508"/>
            <a:satOff val="3723"/>
            <a:lumOff val="12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kern="1200" dirty="0">
              <a:cs typeface="B Titr" panose="00000700000000000000" pitchFamily="2" charset="-78"/>
            </a:rPr>
            <a:t>دانشگاه‌ها و مراکز علمی</a:t>
          </a:r>
          <a:endParaRPr lang="en-US" sz="1400" kern="1200" dirty="0">
            <a:cs typeface="B Titr" panose="00000700000000000000" pitchFamily="2" charset="-78"/>
          </a:endParaRPr>
        </a:p>
      </dsp:txBody>
      <dsp:txXfrm>
        <a:off x="5773867" y="947988"/>
        <a:ext cx="956357" cy="956357"/>
      </dsp:txXfrm>
    </dsp:sp>
    <dsp:sp modelId="{2DB765B3-0F41-433C-8CE6-5C01EA7EEC6F}">
      <dsp:nvSpPr>
        <dsp:cNvPr id="0" name=""/>
        <dsp:cNvSpPr/>
      </dsp:nvSpPr>
      <dsp:spPr>
        <a:xfrm rot="771429">
          <a:off x="5527894" y="2657954"/>
          <a:ext cx="313489" cy="507344"/>
        </a:xfrm>
        <a:prstGeom prst="rightArrow">
          <a:avLst>
            <a:gd name="adj1" fmla="val 60000"/>
            <a:gd name="adj2" fmla="val 50000"/>
          </a:avLst>
        </a:prstGeom>
        <a:solidFill>
          <a:schemeClr val="accent2">
            <a:hueOff val="-6459016"/>
            <a:satOff val="7446"/>
            <a:lumOff val="248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529073" y="2748959"/>
        <a:ext cx="219442" cy="304406"/>
      </dsp:txXfrm>
    </dsp:sp>
    <dsp:sp modelId="{813F7D1D-327B-47D6-B2B0-1810E5831C25}">
      <dsp:nvSpPr>
        <dsp:cNvPr id="0" name=""/>
        <dsp:cNvSpPr/>
      </dsp:nvSpPr>
      <dsp:spPr>
        <a:xfrm>
          <a:off x="5964663" y="2453643"/>
          <a:ext cx="1352493" cy="1352493"/>
        </a:xfrm>
        <a:prstGeom prst="ellipse">
          <a:avLst/>
        </a:prstGeom>
        <a:solidFill>
          <a:schemeClr val="accent2">
            <a:hueOff val="-6459016"/>
            <a:satOff val="7446"/>
            <a:lumOff val="24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kern="1200" dirty="0">
              <a:cs typeface="B Titr" panose="00000700000000000000" pitchFamily="2" charset="-78"/>
            </a:rPr>
            <a:t>روابط سیاسی</a:t>
          </a:r>
          <a:endParaRPr lang="en-US" sz="1400" kern="1200" dirty="0">
            <a:cs typeface="B Titr" panose="00000700000000000000" pitchFamily="2" charset="-78"/>
          </a:endParaRPr>
        </a:p>
      </dsp:txBody>
      <dsp:txXfrm>
        <a:off x="6162731" y="2651711"/>
        <a:ext cx="956357" cy="956357"/>
      </dsp:txXfrm>
    </dsp:sp>
    <dsp:sp modelId="{C431B3F2-F6BA-44AC-862D-25456882D9BC}">
      <dsp:nvSpPr>
        <dsp:cNvPr id="0" name=""/>
        <dsp:cNvSpPr/>
      </dsp:nvSpPr>
      <dsp:spPr>
        <a:xfrm rot="3857143">
          <a:off x="4969534" y="3354594"/>
          <a:ext cx="308424" cy="507344"/>
        </a:xfrm>
        <a:prstGeom prst="rightArrow">
          <a:avLst>
            <a:gd name="adj1" fmla="val 60000"/>
            <a:gd name="adj2" fmla="val 50000"/>
          </a:avLst>
        </a:prstGeom>
        <a:solidFill>
          <a:schemeClr val="accent2">
            <a:hueOff val="-9688523"/>
            <a:satOff val="11169"/>
            <a:lumOff val="372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995725" y="3414381"/>
        <a:ext cx="215897" cy="304406"/>
      </dsp:txXfrm>
    </dsp:sp>
    <dsp:sp modelId="{EE605B65-5D26-4DE8-B9F8-12F6A0859FC3}">
      <dsp:nvSpPr>
        <dsp:cNvPr id="0" name=""/>
        <dsp:cNvSpPr/>
      </dsp:nvSpPr>
      <dsp:spPr>
        <a:xfrm>
          <a:off x="4865536" y="3810367"/>
          <a:ext cx="1371604" cy="1371604"/>
        </a:xfrm>
        <a:prstGeom prst="ellipse">
          <a:avLst/>
        </a:prstGeom>
        <a:solidFill>
          <a:schemeClr val="accent2">
            <a:hueOff val="-9688523"/>
            <a:satOff val="11169"/>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kern="1200" dirty="0">
              <a:solidFill>
                <a:schemeClr val="tx1"/>
              </a:solidFill>
              <a:cs typeface="B Titr" panose="00000700000000000000" pitchFamily="2" charset="-78"/>
            </a:rPr>
            <a:t>زمینه‌های همکاری</a:t>
          </a:r>
          <a:endParaRPr lang="en-US" sz="1400" kern="1200" dirty="0">
            <a:solidFill>
              <a:schemeClr val="tx1"/>
            </a:solidFill>
            <a:cs typeface="B Titr" panose="00000700000000000000" pitchFamily="2" charset="-78"/>
          </a:endParaRPr>
        </a:p>
      </dsp:txBody>
      <dsp:txXfrm>
        <a:off x="5066403" y="4011234"/>
        <a:ext cx="969870" cy="969870"/>
      </dsp:txXfrm>
    </dsp:sp>
    <dsp:sp modelId="{99CF81F5-7455-4276-A3B9-E2DF9292E289}">
      <dsp:nvSpPr>
        <dsp:cNvPr id="0" name=""/>
        <dsp:cNvSpPr/>
      </dsp:nvSpPr>
      <dsp:spPr>
        <a:xfrm rot="6942857">
          <a:off x="4077180" y="3354594"/>
          <a:ext cx="308424" cy="507344"/>
        </a:xfrm>
        <a:prstGeom prst="rightArrow">
          <a:avLst>
            <a:gd name="adj1" fmla="val 60000"/>
            <a:gd name="adj2" fmla="val 50000"/>
          </a:avLst>
        </a:prstGeom>
        <a:solidFill>
          <a:schemeClr val="accent2">
            <a:hueOff val="-12918031"/>
            <a:satOff val="14892"/>
            <a:lumOff val="496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10800000">
        <a:off x="4143516" y="3414381"/>
        <a:ext cx="215897" cy="304406"/>
      </dsp:txXfrm>
    </dsp:sp>
    <dsp:sp modelId="{63335C44-CB53-40AA-A216-CBD49E19668E}">
      <dsp:nvSpPr>
        <dsp:cNvPr id="0" name=""/>
        <dsp:cNvSpPr/>
      </dsp:nvSpPr>
      <dsp:spPr>
        <a:xfrm>
          <a:off x="3117998" y="3810367"/>
          <a:ext cx="1371604" cy="1371604"/>
        </a:xfrm>
        <a:prstGeom prst="ellipse">
          <a:avLst/>
        </a:prstGeom>
        <a:solidFill>
          <a:schemeClr val="accent2">
            <a:hueOff val="-12918031"/>
            <a:satOff val="14892"/>
            <a:lumOff val="496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kern="1200" dirty="0">
              <a:solidFill>
                <a:srgbClr val="FF0000"/>
              </a:solidFill>
              <a:cs typeface="B Titr" panose="00000700000000000000" pitchFamily="2" charset="-78"/>
            </a:rPr>
            <a:t>بازار و سرمایه</a:t>
          </a:r>
          <a:endParaRPr lang="en-US" sz="1400" kern="1200" dirty="0">
            <a:solidFill>
              <a:srgbClr val="FF0000"/>
            </a:solidFill>
            <a:cs typeface="B Titr" panose="00000700000000000000" pitchFamily="2" charset="-78"/>
          </a:endParaRPr>
        </a:p>
      </dsp:txBody>
      <dsp:txXfrm>
        <a:off x="3318865" y="4011234"/>
        <a:ext cx="969870" cy="969870"/>
      </dsp:txXfrm>
    </dsp:sp>
    <dsp:sp modelId="{9F345F51-CF83-403B-8D38-A873DAF23BC0}">
      <dsp:nvSpPr>
        <dsp:cNvPr id="0" name=""/>
        <dsp:cNvSpPr/>
      </dsp:nvSpPr>
      <dsp:spPr>
        <a:xfrm rot="10028571">
          <a:off x="3510243" y="2658468"/>
          <a:ext cx="316012" cy="507344"/>
        </a:xfrm>
        <a:prstGeom prst="rightArrow">
          <a:avLst>
            <a:gd name="adj1" fmla="val 60000"/>
            <a:gd name="adj2" fmla="val 50000"/>
          </a:avLst>
        </a:prstGeom>
        <a:solidFill>
          <a:schemeClr val="accent2">
            <a:hueOff val="-16147538"/>
            <a:satOff val="18615"/>
            <a:lumOff val="62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cs typeface="B Titr" panose="00000700000000000000" pitchFamily="2" charset="-78"/>
          </a:endParaRPr>
        </a:p>
      </dsp:txBody>
      <dsp:txXfrm rot="10800000">
        <a:off x="3603859" y="2749389"/>
        <a:ext cx="221208" cy="304406"/>
      </dsp:txXfrm>
    </dsp:sp>
    <dsp:sp modelId="{81938B06-C315-405D-AD3C-CDDC4DF20F75}">
      <dsp:nvSpPr>
        <dsp:cNvPr id="0" name=""/>
        <dsp:cNvSpPr/>
      </dsp:nvSpPr>
      <dsp:spPr>
        <a:xfrm>
          <a:off x="2042743" y="2458404"/>
          <a:ext cx="1342971" cy="1342971"/>
        </a:xfrm>
        <a:prstGeom prst="ellipse">
          <a:avLst/>
        </a:prstGeom>
        <a:solidFill>
          <a:schemeClr val="accent2">
            <a:hueOff val="-16147538"/>
            <a:satOff val="18615"/>
            <a:lumOff val="620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kern="1200" dirty="0">
              <a:solidFill>
                <a:schemeClr val="tx1"/>
              </a:solidFill>
              <a:cs typeface="B Titr" panose="00000700000000000000" pitchFamily="2" charset="-78"/>
            </a:rPr>
            <a:t>شرکت‌های دانش‌بنیان</a:t>
          </a:r>
          <a:endParaRPr lang="en-US" sz="1400" kern="1200" dirty="0">
            <a:solidFill>
              <a:schemeClr val="tx1"/>
            </a:solidFill>
            <a:cs typeface="B Titr" panose="00000700000000000000" pitchFamily="2" charset="-78"/>
          </a:endParaRPr>
        </a:p>
      </dsp:txBody>
      <dsp:txXfrm>
        <a:off x="2239417" y="2655078"/>
        <a:ext cx="949623" cy="949623"/>
      </dsp:txXfrm>
    </dsp:sp>
    <dsp:sp modelId="{4DF0433C-0652-4C27-B007-A23CB3154F85}">
      <dsp:nvSpPr>
        <dsp:cNvPr id="0" name=""/>
        <dsp:cNvSpPr/>
      </dsp:nvSpPr>
      <dsp:spPr>
        <a:xfrm rot="13114286">
          <a:off x="3710151" y="1782613"/>
          <a:ext cx="316012" cy="507344"/>
        </a:xfrm>
        <a:prstGeom prst="rightArrow">
          <a:avLst>
            <a:gd name="adj1" fmla="val 60000"/>
            <a:gd name="adj2" fmla="val 50000"/>
          </a:avLst>
        </a:prstGeom>
        <a:solidFill>
          <a:schemeClr val="accent2">
            <a:hueOff val="-19377047"/>
            <a:satOff val="22338"/>
            <a:lumOff val="745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cs typeface="B Titr" panose="00000700000000000000" pitchFamily="2" charset="-78"/>
          </a:endParaRPr>
        </a:p>
      </dsp:txBody>
      <dsp:txXfrm rot="10800000">
        <a:off x="3794613" y="1913637"/>
        <a:ext cx="221208" cy="304406"/>
      </dsp:txXfrm>
    </dsp:sp>
    <dsp:sp modelId="{D6452ACF-A045-47B5-BECD-8D6BB1D40BD7}">
      <dsp:nvSpPr>
        <dsp:cNvPr id="0" name=""/>
        <dsp:cNvSpPr/>
      </dsp:nvSpPr>
      <dsp:spPr>
        <a:xfrm>
          <a:off x="2431606" y="754681"/>
          <a:ext cx="1342971" cy="1342971"/>
        </a:xfrm>
        <a:prstGeom prst="ellipse">
          <a:avLst/>
        </a:prstGeom>
        <a:solidFill>
          <a:schemeClr val="accent2">
            <a:hueOff val="-19377047"/>
            <a:satOff val="22338"/>
            <a:lumOff val="745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kern="1200" dirty="0">
              <a:cs typeface="B Titr" panose="00000700000000000000" pitchFamily="2" charset="-78"/>
            </a:rPr>
            <a:t>قوانین و مقررات</a:t>
          </a:r>
          <a:endParaRPr lang="en-US" sz="1400" kern="1200" dirty="0">
            <a:cs typeface="B Titr" panose="00000700000000000000" pitchFamily="2" charset="-78"/>
          </a:endParaRPr>
        </a:p>
      </dsp:txBody>
      <dsp:txXfrm>
        <a:off x="2628280" y="951355"/>
        <a:ext cx="949623" cy="94962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2F7B83DE-D8DC-429C-BD7A-83A5D1F54342}" type="datetimeFigureOut">
              <a:rPr lang="fa-IR" smtClean="0"/>
              <a:t>30/12/1447</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40D234EB-0617-4C5F-BFFC-04A0E7956DCF}" type="slidenum">
              <a:rPr lang="fa-IR" smtClean="0"/>
              <a:t>‹#›</a:t>
            </a:fld>
            <a:endParaRPr lang="fa-IR"/>
          </a:p>
        </p:txBody>
      </p:sp>
    </p:spTree>
    <p:extLst>
      <p:ext uri="{BB962C8B-B14F-4D97-AF65-F5344CB8AC3E}">
        <p14:creationId xmlns:p14="http://schemas.microsoft.com/office/powerpoint/2010/main" val="360749985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a:xfrm>
            <a:off x="11202107" y="6224082"/>
            <a:ext cx="683339" cy="365125"/>
          </a:xfrm>
          <a:prstGeom prst="rect">
            <a:avLst/>
          </a:prstGeom>
        </p:spPr>
        <p:txBody>
          <a:bodyPr/>
          <a:lstStyle>
            <a:lvl1pPr algn="ctr" rtl="1">
              <a:defRPr>
                <a:solidFill>
                  <a:schemeClr val="bg1"/>
                </a:solidFill>
                <a:cs typeface="B Titr" panose="00000700000000000000" pitchFamily="2" charset="-78"/>
              </a:defRPr>
            </a:lvl1pPr>
          </a:lstStyle>
          <a:p>
            <a:fld id="{D57F1E4F-1CFF-5643-939E-217C01CDF565}" type="slidenum">
              <a:rPr lang="en-US" smtClean="0"/>
              <a:pPr/>
              <a:t>‹#›</a:t>
            </a:fld>
            <a:endParaRPr lang="en-US" dirty="0"/>
          </a:p>
        </p:txBody>
      </p:sp>
      <p:grpSp>
        <p:nvGrpSpPr>
          <p:cNvPr id="17" name="Group 16"/>
          <p:cNvGrpSpPr/>
          <p:nvPr userDrawn="1"/>
        </p:nvGrpSpPr>
        <p:grpSpPr>
          <a:xfrm>
            <a:off x="10648335" y="10510"/>
            <a:ext cx="1535017" cy="1588079"/>
            <a:chOff x="10104459" y="10510"/>
            <a:chExt cx="2078893" cy="2350888"/>
          </a:xfrm>
        </p:grpSpPr>
        <p:pic>
          <p:nvPicPr>
            <p:cNvPr id="18" name="Picture 17">
              <a:extLst>
                <a:ext uri="{FF2B5EF4-FFF2-40B4-BE49-F238E27FC236}">
                  <a16:creationId xmlns:a16="http://schemas.microsoft.com/office/drawing/2014/main" id="{C303B2C3-E652-41EF-8F16-07C8C5E350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4459" y="10510"/>
              <a:ext cx="2078893" cy="2046534"/>
            </a:xfrm>
            <a:prstGeom prst="rect">
              <a:avLst/>
            </a:prstGeom>
          </p:spPr>
        </p:pic>
        <p:sp>
          <p:nvSpPr>
            <p:cNvPr id="28" name="TextBox 27"/>
            <p:cNvSpPr txBox="1"/>
            <p:nvPr/>
          </p:nvSpPr>
          <p:spPr>
            <a:xfrm>
              <a:off x="10266287" y="1961289"/>
              <a:ext cx="1282722" cy="400109"/>
            </a:xfrm>
            <a:prstGeom prst="rect">
              <a:avLst/>
            </a:prstGeom>
            <a:noFill/>
          </p:spPr>
          <p:txBody>
            <a:bodyPr wrap="none" rtlCol="1">
              <a:spAutoFit/>
            </a:bodyPr>
            <a:lstStyle/>
            <a:p>
              <a:r>
                <a:rPr lang="fa-IR" sz="2000" dirty="0">
                  <a:solidFill>
                    <a:srgbClr val="FFFF00"/>
                  </a:solidFill>
                  <a:cs typeface="B Titr" panose="00000700000000000000" pitchFamily="2" charset="-78"/>
                </a:rPr>
                <a:t>معاونت عتف</a:t>
              </a: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90417" y="1349387"/>
            <a:ext cx="9359757" cy="5178175"/>
          </a:xfrm>
        </p:spPr>
        <p:txBody>
          <a:bodyPr/>
          <a:lstStyle>
            <a:lvl1pPr>
              <a:defRPr>
                <a:solidFill>
                  <a:schemeClr val="tx1"/>
                </a:solidFill>
                <a:cs typeface="B Titr" panose="00000700000000000000" pitchFamily="2" charset="-78"/>
              </a:defRPr>
            </a:lvl1pPr>
            <a:lvl2pPr>
              <a:defRPr>
                <a:solidFill>
                  <a:srgbClr val="0070C0"/>
                </a:solidFill>
                <a:cs typeface="B Titr" panose="00000700000000000000" pitchFamily="2" charset="-78"/>
              </a:defRPr>
            </a:lvl2pPr>
            <a:lvl3pPr>
              <a:defRPr>
                <a:solidFill>
                  <a:schemeClr val="tx1"/>
                </a:solidFill>
                <a:cs typeface="B Titr" panose="00000700000000000000" pitchFamily="2" charset="-78"/>
              </a:defRPr>
            </a:lvl3pPr>
            <a:lvl4pPr>
              <a:defRPr>
                <a:solidFill>
                  <a:schemeClr val="tx1"/>
                </a:solidFill>
                <a:cs typeface="B Titr" panose="00000700000000000000" pitchFamily="2" charset="-78"/>
              </a:defRPr>
            </a:lvl4pPr>
            <a:lvl5pPr>
              <a:defRPr>
                <a:solidFill>
                  <a:schemeClr val="tx1"/>
                </a:solidFill>
                <a:cs typeface="B Titr" panose="00000700000000000000" pitchFamily="2"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8"/>
          <p:cNvSpPr>
            <a:spLocks noGrp="1"/>
          </p:cNvSpPr>
          <p:nvPr>
            <p:ph type="sldNum" sz="quarter" idx="12"/>
          </p:nvPr>
        </p:nvSpPr>
        <p:spPr>
          <a:xfrm>
            <a:off x="11282492" y="6406487"/>
            <a:ext cx="683339" cy="365125"/>
          </a:xfrm>
          <a:prstGeom prst="rect">
            <a:avLst/>
          </a:prstGeom>
        </p:spPr>
        <p:txBody>
          <a:bodyPr/>
          <a:lstStyle>
            <a:lvl1pPr>
              <a:defRPr>
                <a:cs typeface="B Titr" panose="00000700000000000000" pitchFamily="2" charset="-78"/>
              </a:defRPr>
            </a:lvl1p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205133" y="6041362"/>
            <a:ext cx="911939" cy="365125"/>
          </a:xfrm>
          <a:prstGeom prst="rect">
            <a:avLst/>
          </a:prstGeom>
        </p:spPr>
        <p:txBody>
          <a:bodyPr/>
          <a:lstStyle/>
          <a:p>
            <a:endParaRPr lang="en-US" dirty="0"/>
          </a:p>
        </p:txBody>
      </p:sp>
      <p:sp>
        <p:nvSpPr>
          <p:cNvPr id="6" name="Footer Placeholder 5"/>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590663" y="6041362"/>
            <a:ext cx="683339" cy="365125"/>
          </a:xfrm>
          <a:prstGeom prst="rect">
            <a:avLst/>
          </a:prstGeom>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205133" y="6041362"/>
            <a:ext cx="911939" cy="365125"/>
          </a:xfrm>
          <a:prstGeom prst="rect">
            <a:avLst/>
          </a:prstGeom>
        </p:spPr>
        <p:txBody>
          <a:bodyPr/>
          <a:lstStyle/>
          <a:p>
            <a:endParaRPr lang="en-US" dirty="0"/>
          </a:p>
        </p:txBody>
      </p:sp>
      <p:sp>
        <p:nvSpPr>
          <p:cNvPr id="8" name="Footer Placeholder 7"/>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11282492" y="6406487"/>
            <a:ext cx="683339"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205133" y="6041362"/>
            <a:ext cx="911939" cy="365125"/>
          </a:xfrm>
          <a:prstGeom prst="rect">
            <a:avLst/>
          </a:prstGeom>
        </p:spPr>
        <p:txBody>
          <a:bodyPr/>
          <a:lstStyle/>
          <a:p>
            <a:endParaRPr lang="en-US" dirty="0"/>
          </a:p>
        </p:txBody>
      </p:sp>
      <p:sp>
        <p:nvSpPr>
          <p:cNvPr id="4" name="Footer Placeholder 3"/>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205133" y="6041362"/>
            <a:ext cx="911939" cy="365125"/>
          </a:xfrm>
          <a:prstGeom prst="rect">
            <a:avLst/>
          </a:prstGeom>
        </p:spPr>
        <p:txBody>
          <a:bodyPr/>
          <a:lstStyle/>
          <a:p>
            <a:endParaRPr lang="en-US" dirty="0"/>
          </a:p>
        </p:txBody>
      </p:sp>
      <p:sp>
        <p:nvSpPr>
          <p:cNvPr id="3" name="Footer Placeholder 2"/>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05133" y="6041362"/>
            <a:ext cx="911939" cy="365125"/>
          </a:xfrm>
          <a:prstGeom prst="rect">
            <a:avLst/>
          </a:prstGeom>
        </p:spPr>
        <p:txBody>
          <a:bodyPr/>
          <a:lstStyle/>
          <a:p>
            <a:endParaRPr lang="en-US" dirty="0"/>
          </a:p>
        </p:txBody>
      </p:sp>
      <p:sp>
        <p:nvSpPr>
          <p:cNvPr id="6" name="Footer Placeholder 5"/>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590663" y="6041362"/>
            <a:ext cx="683339" cy="365125"/>
          </a:xfrm>
          <a:prstGeom prst="rect">
            <a:avLst/>
          </a:prstGeom>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205133" y="6041362"/>
            <a:ext cx="911939" cy="365125"/>
          </a:xfrm>
          <a:prstGeom prst="rect">
            <a:avLst/>
          </a:prstGeom>
        </p:spPr>
        <p:txBody>
          <a:bodyPr/>
          <a:lstStyle/>
          <a:p>
            <a:endParaRPr lang="en-US" dirty="0"/>
          </a:p>
        </p:txBody>
      </p:sp>
      <p:sp>
        <p:nvSpPr>
          <p:cNvPr id="6" name="Footer Placeholder 5"/>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90663" y="6041362"/>
            <a:ext cx="683339" cy="365125"/>
          </a:xfrm>
          <a:prstGeom prst="rect">
            <a:avLst/>
          </a:prstGeom>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546529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523145" y="-8467"/>
              <a:ext cx="2668855"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4736387"/>
              <a:ext cx="1817159" cy="212161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66487" y="341710"/>
            <a:ext cx="8596668" cy="73435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7334" y="1284270"/>
            <a:ext cx="8596668" cy="51781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5" name="Slide Number Placeholder 5"/>
          <p:cNvSpPr>
            <a:spLocks noGrp="1"/>
          </p:cNvSpPr>
          <p:nvPr>
            <p:ph type="sldNum" sz="quarter" idx="4"/>
          </p:nvPr>
        </p:nvSpPr>
        <p:spPr>
          <a:xfrm>
            <a:off x="11202107" y="6224082"/>
            <a:ext cx="683339" cy="365125"/>
          </a:xfrm>
          <a:prstGeom prst="rect">
            <a:avLst/>
          </a:prstGeom>
        </p:spPr>
        <p:txBody>
          <a:bodyPr/>
          <a:lstStyle>
            <a:lvl1pPr algn="ctr" rtl="1">
              <a:defRPr>
                <a:solidFill>
                  <a:schemeClr val="bg1"/>
                </a:solidFill>
                <a:cs typeface="B Titr" panose="00000700000000000000" pitchFamily="2" charset="-78"/>
              </a:defRPr>
            </a:lvl1pPr>
          </a:lstStyle>
          <a:p>
            <a:fld id="{D57F1E4F-1CFF-5643-939E-217C01CDF565}" type="slidenum">
              <a:rPr lang="en-US" smtClean="0"/>
              <a:pPr/>
              <a:t>‹#›</a:t>
            </a:fld>
            <a:endParaRPr lang="en-US" dirty="0"/>
          </a:p>
        </p:txBody>
      </p:sp>
      <p:grpSp>
        <p:nvGrpSpPr>
          <p:cNvPr id="16" name="Group 15"/>
          <p:cNvGrpSpPr/>
          <p:nvPr userDrawn="1"/>
        </p:nvGrpSpPr>
        <p:grpSpPr>
          <a:xfrm>
            <a:off x="10648335" y="10510"/>
            <a:ext cx="1535017" cy="1588079"/>
            <a:chOff x="10104459" y="10510"/>
            <a:chExt cx="2078893" cy="2350888"/>
          </a:xfrm>
        </p:grpSpPr>
        <p:pic>
          <p:nvPicPr>
            <p:cNvPr id="17" name="Picture 16">
              <a:extLst>
                <a:ext uri="{FF2B5EF4-FFF2-40B4-BE49-F238E27FC236}">
                  <a16:creationId xmlns:a16="http://schemas.microsoft.com/office/drawing/2014/main" id="{C303B2C3-E652-41EF-8F16-07C8C5E350F7}"/>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104459" y="10510"/>
              <a:ext cx="2078893" cy="2046534"/>
            </a:xfrm>
            <a:prstGeom prst="rect">
              <a:avLst/>
            </a:prstGeom>
          </p:spPr>
        </p:pic>
        <p:sp>
          <p:nvSpPr>
            <p:cNvPr id="18" name="TextBox 17"/>
            <p:cNvSpPr txBox="1"/>
            <p:nvPr/>
          </p:nvSpPr>
          <p:spPr>
            <a:xfrm>
              <a:off x="10266287" y="1961289"/>
              <a:ext cx="1282722" cy="400109"/>
            </a:xfrm>
            <a:prstGeom prst="rect">
              <a:avLst/>
            </a:prstGeom>
            <a:noFill/>
          </p:spPr>
          <p:txBody>
            <a:bodyPr wrap="none" rtlCol="1">
              <a:spAutoFit/>
            </a:bodyPr>
            <a:lstStyle/>
            <a:p>
              <a:r>
                <a:rPr lang="fa-IR" sz="2000" dirty="0">
                  <a:solidFill>
                    <a:srgbClr val="FFFF00"/>
                  </a:solidFill>
                  <a:cs typeface="B Titr" panose="00000700000000000000" pitchFamily="2" charset="-78"/>
                </a:rPr>
                <a:t>معاونت عتف</a:t>
              </a:r>
            </a:p>
          </p:txBody>
        </p:sp>
      </p:gr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 id="2147483669" r:id="rId17"/>
  </p:sldLayoutIdLst>
  <p:hf hdr="0" ftr="0" dt="0"/>
  <p:txStyles>
    <p:titleStyle>
      <a:lvl1pPr algn="justLow" defTabSz="457200" rtl="1" eaLnBrk="1" latinLnBrk="0" hangingPunct="1">
        <a:spcBef>
          <a:spcPct val="0"/>
        </a:spcBef>
        <a:buNone/>
        <a:defRPr sz="2800" kern="1200">
          <a:solidFill>
            <a:schemeClr val="accent1">
              <a:lumMod val="75000"/>
            </a:schemeClr>
          </a:solidFill>
          <a:latin typeface="+mj-lt"/>
          <a:ea typeface="+mj-ea"/>
          <a:cs typeface="B Titr" panose="00000700000000000000" pitchFamily="2" charset="-78"/>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Low" defTabSz="457200" rtl="1" eaLnBrk="1" latinLnBrk="0" hangingPunct="1">
        <a:spcBef>
          <a:spcPts val="1000"/>
        </a:spcBef>
        <a:spcAft>
          <a:spcPts val="0"/>
        </a:spcAft>
        <a:buClr>
          <a:schemeClr val="accent1">
            <a:lumMod val="75000"/>
          </a:schemeClr>
        </a:buClr>
        <a:buSzPct val="80000"/>
        <a:buFont typeface="Wingdings 3" charset="2"/>
        <a:buChar char=""/>
        <a:defRPr sz="2000" b="1" kern="1200">
          <a:solidFill>
            <a:schemeClr val="tx1"/>
          </a:solidFill>
          <a:latin typeface="+mn-lt"/>
          <a:ea typeface="+mn-ea"/>
          <a:cs typeface="B Titr" panose="00000700000000000000" pitchFamily="2" charset="-78"/>
        </a:defRPr>
      </a:lvl1pPr>
      <a:lvl2pPr marL="742950" indent="-285750" algn="justLow" defTabSz="457200" rtl="1" eaLnBrk="1" latinLnBrk="0" hangingPunct="1">
        <a:spcBef>
          <a:spcPts val="1000"/>
        </a:spcBef>
        <a:spcAft>
          <a:spcPts val="0"/>
        </a:spcAft>
        <a:buClr>
          <a:schemeClr val="accent1">
            <a:lumMod val="75000"/>
          </a:schemeClr>
        </a:buClr>
        <a:buSzPct val="80000"/>
        <a:buFont typeface="Wingdings 3" charset="2"/>
        <a:buChar char=""/>
        <a:defRPr sz="1800" b="1" kern="1200">
          <a:solidFill>
            <a:srgbClr val="0070C0"/>
          </a:solidFill>
          <a:latin typeface="+mn-lt"/>
          <a:ea typeface="+mn-ea"/>
          <a:cs typeface="B Titr" panose="00000700000000000000" pitchFamily="2" charset="-78"/>
        </a:defRPr>
      </a:lvl2pPr>
      <a:lvl3pPr marL="1143000" indent="-228600" algn="justLow" defTabSz="457200" rtl="1" eaLnBrk="1" latinLnBrk="0" hangingPunct="1">
        <a:spcBef>
          <a:spcPts val="1000"/>
        </a:spcBef>
        <a:spcAft>
          <a:spcPts val="0"/>
        </a:spcAft>
        <a:buClr>
          <a:schemeClr val="accent1">
            <a:lumMod val="75000"/>
          </a:schemeClr>
        </a:buClr>
        <a:buSzPct val="80000"/>
        <a:buFont typeface="Wingdings 3" charset="2"/>
        <a:buChar char=""/>
        <a:defRPr sz="1600" b="1" kern="1200">
          <a:solidFill>
            <a:schemeClr val="tx1"/>
          </a:solidFill>
          <a:latin typeface="+mn-lt"/>
          <a:ea typeface="+mn-ea"/>
          <a:cs typeface="B Titr" panose="00000700000000000000" pitchFamily="2" charset="-78"/>
        </a:defRPr>
      </a:lvl3pPr>
      <a:lvl4pPr marL="1600200" indent="-228600" algn="justLow" defTabSz="457200" rtl="1" eaLnBrk="1" latinLnBrk="0" hangingPunct="1">
        <a:spcBef>
          <a:spcPts val="1000"/>
        </a:spcBef>
        <a:spcAft>
          <a:spcPts val="0"/>
        </a:spcAft>
        <a:buClr>
          <a:schemeClr val="accent1">
            <a:lumMod val="75000"/>
          </a:schemeClr>
        </a:buClr>
        <a:buSzPct val="80000"/>
        <a:buFont typeface="Wingdings 3" charset="2"/>
        <a:buChar char=""/>
        <a:defRPr sz="1400" b="1" kern="1200">
          <a:solidFill>
            <a:schemeClr val="tx1">
              <a:lumMod val="75000"/>
              <a:lumOff val="25000"/>
            </a:schemeClr>
          </a:solidFill>
          <a:latin typeface="+mn-lt"/>
          <a:ea typeface="+mn-ea"/>
          <a:cs typeface="B Zar" panose="00000400000000000000" pitchFamily="2" charset="-78"/>
        </a:defRPr>
      </a:lvl4pPr>
      <a:lvl5pPr marL="2057400" indent="-228600" algn="justLow" defTabSz="457200" rtl="1" eaLnBrk="1" latinLnBrk="0" hangingPunct="1">
        <a:spcBef>
          <a:spcPts val="1000"/>
        </a:spcBef>
        <a:spcAft>
          <a:spcPts val="0"/>
        </a:spcAft>
        <a:buClr>
          <a:schemeClr val="accent1">
            <a:lumMod val="75000"/>
          </a:schemeClr>
        </a:buClr>
        <a:buSzPct val="80000"/>
        <a:buFont typeface="Wingdings 3" charset="2"/>
        <a:buChar char=""/>
        <a:defRPr sz="1400" b="1" kern="1200">
          <a:solidFill>
            <a:schemeClr val="tx1">
              <a:lumMod val="75000"/>
              <a:lumOff val="25000"/>
            </a:schemeClr>
          </a:solidFill>
          <a:latin typeface="+mn-lt"/>
          <a:ea typeface="+mn-ea"/>
          <a:cs typeface="B Zar" panose="00000400000000000000" pitchFamily="2" charset="-78"/>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2937" y="1741014"/>
            <a:ext cx="8597393" cy="2629280"/>
          </a:xfrm>
        </p:spPr>
        <p:txBody>
          <a:bodyPr anchor="ctr"/>
          <a:lstStyle/>
          <a:p>
            <a:pPr algn="ctr">
              <a:lnSpc>
                <a:spcPct val="150000"/>
              </a:lnSpc>
            </a:pPr>
            <a:r>
              <a:rPr lang="fa-IR" sz="4000" dirty="0">
                <a:solidFill>
                  <a:srgbClr val="00B050"/>
                </a:solidFill>
              </a:rPr>
              <a:t>العلم سلطان</a:t>
            </a:r>
            <a:br>
              <a:rPr lang="fa-IR" sz="4000" dirty="0"/>
            </a:br>
            <a:r>
              <a:rPr lang="fa-IR" sz="4000" dirty="0"/>
              <a:t>همکاری‌های علمی بین‌المللی</a:t>
            </a:r>
            <a:endParaRPr lang="fa-IR" sz="4000" dirty="0">
              <a:solidFill>
                <a:srgbClr val="0070C0"/>
              </a:solidFill>
            </a:endParaRPr>
          </a:p>
        </p:txBody>
      </p:sp>
      <p:sp>
        <p:nvSpPr>
          <p:cNvPr id="3" name="Subtitle 2"/>
          <p:cNvSpPr>
            <a:spLocks noGrp="1"/>
          </p:cNvSpPr>
          <p:nvPr>
            <p:ph type="subTitle" idx="1"/>
          </p:nvPr>
        </p:nvSpPr>
        <p:spPr>
          <a:xfrm>
            <a:off x="713690" y="4749954"/>
            <a:ext cx="5032202" cy="1748500"/>
          </a:xfrm>
        </p:spPr>
        <p:txBody>
          <a:bodyPr>
            <a:noAutofit/>
          </a:bodyPr>
          <a:lstStyle/>
          <a:p>
            <a:pPr algn="ctr"/>
            <a:r>
              <a:rPr lang="fa-IR" sz="1800" dirty="0">
                <a:solidFill>
                  <a:srgbClr val="0070C0"/>
                </a:solidFill>
              </a:rPr>
              <a:t>«</a:t>
            </a:r>
            <a:r>
              <a:rPr lang="fa-IR" sz="1800" dirty="0">
                <a:solidFill>
                  <a:srgbClr val="0070C0"/>
                </a:solidFill>
                <a:cs typeface="B Titr" panose="00000700000000000000" pitchFamily="2" charset="-78"/>
              </a:rPr>
              <a:t>افق‌های نو در راهبری فعالیت‌های علمی بین‌المللی دانشگاه‌ها، مؤسسات و مراکز آموزشی، پژوهشی و فناوری»</a:t>
            </a:r>
          </a:p>
          <a:p>
            <a:pPr algn="l"/>
            <a:r>
              <a:rPr lang="fa-IR" sz="2400" dirty="0">
                <a:solidFill>
                  <a:schemeClr val="tx1"/>
                </a:solidFill>
                <a:cs typeface="B Titr" panose="00000700000000000000" pitchFamily="2" charset="-78"/>
              </a:rPr>
              <a:t>تهران - دانشگاه تهران</a:t>
            </a:r>
          </a:p>
          <a:p>
            <a:pPr algn="l"/>
            <a:r>
              <a:rPr lang="fa-IR" sz="2400">
                <a:solidFill>
                  <a:schemeClr val="tx1"/>
                </a:solidFill>
                <a:cs typeface="B Titr" panose="00000700000000000000" pitchFamily="2" charset="-78"/>
              </a:rPr>
              <a:t>25 </a:t>
            </a:r>
            <a:r>
              <a:rPr lang="fa-IR" sz="2400" dirty="0">
                <a:solidFill>
                  <a:schemeClr val="tx1"/>
                </a:solidFill>
                <a:cs typeface="B Titr" panose="00000700000000000000" pitchFamily="2" charset="-78"/>
              </a:rPr>
              <a:t>خرداد 1405</a:t>
            </a:r>
          </a:p>
        </p:txBody>
      </p:sp>
      <p:sp>
        <p:nvSpPr>
          <p:cNvPr id="4" name="Slide Number Placeholder 3"/>
          <p:cNvSpPr>
            <a:spLocks noGrp="1"/>
          </p:cNvSpPr>
          <p:nvPr>
            <p:ph type="sldNum" sz="quarter" idx="12"/>
          </p:nvPr>
        </p:nvSpPr>
        <p:spPr>
          <a:xfrm>
            <a:off x="11241396" y="6216023"/>
            <a:ext cx="683339" cy="365125"/>
          </a:xfrm>
        </p:spPr>
        <p:txBody>
          <a:bodyPr/>
          <a:lstStyle/>
          <a:p>
            <a:pPr algn="ctr"/>
            <a:r>
              <a:rPr lang="fa-IR" sz="2000" dirty="0">
                <a:solidFill>
                  <a:schemeClr val="bg1"/>
                </a:solidFill>
                <a:cs typeface="B Titr" panose="00000700000000000000" pitchFamily="2" charset="-78"/>
              </a:rPr>
              <a:t>1</a:t>
            </a:r>
            <a:endParaRPr lang="en-US" sz="2000" dirty="0">
              <a:solidFill>
                <a:schemeClr val="bg1"/>
              </a:solidFill>
              <a:cs typeface="B Titr" panose="000007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921" y="227583"/>
            <a:ext cx="4467225" cy="1019175"/>
          </a:xfrm>
          <a:prstGeom prst="rect">
            <a:avLst/>
          </a:prstGeom>
        </p:spPr>
      </p:pic>
      <p:sp>
        <p:nvSpPr>
          <p:cNvPr id="6" name="AutoShape 2" descr="Global Overview and International Collaboration of Publications. (A) Global distribution map of publications created by Scimago Graphica Beta, where the size of the circles is proportional to the number of publications in each country, and the thickness of the blue connecting lines represents the strength of collaboration between countries. (B) Chord diagram analysis of international collaboration among different countries/regions created by bibliometric analysis. (C) Visualization of collaboration networks among countries using CiteSpace. (D) Stacked bar chart created by bibliometric analysis, where different colors represent different countri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3523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C7B75811-7B53-C0F8-2E60-77D2C6443414}"/>
              </a:ext>
            </a:extLst>
          </p:cNvPr>
          <p:cNvSpPr txBox="1"/>
          <p:nvPr/>
        </p:nvSpPr>
        <p:spPr>
          <a:xfrm>
            <a:off x="1148104" y="2117102"/>
            <a:ext cx="8132354" cy="2623795"/>
          </a:xfrm>
          <a:prstGeom prst="rect">
            <a:avLst/>
          </a:prstGeom>
          <a:noFill/>
        </p:spPr>
        <p:txBody>
          <a:bodyPr wrap="none" rtlCol="0">
            <a:spAutoFit/>
          </a:bodyPr>
          <a:lstStyle/>
          <a:p>
            <a:pPr algn="ctr" rtl="1">
              <a:lnSpc>
                <a:spcPct val="150000"/>
              </a:lnSpc>
            </a:pPr>
            <a:r>
              <a:rPr lang="fa-IR" sz="2800" dirty="0">
                <a:solidFill>
                  <a:srgbClr val="00B050"/>
                </a:solidFill>
                <a:cs typeface="B Titr" panose="00000700000000000000" pitchFamily="2" charset="-78"/>
              </a:rPr>
              <a:t>درود و رحمت الهی </a:t>
            </a:r>
            <a:r>
              <a:rPr lang="fa-IR" sz="2800" dirty="0">
                <a:cs typeface="B Titr" panose="00000700000000000000" pitchFamily="2" charset="-78"/>
              </a:rPr>
              <a:t>بر</a:t>
            </a:r>
            <a:r>
              <a:rPr lang="fa-IR" sz="2800" dirty="0">
                <a:solidFill>
                  <a:srgbClr val="FF0000"/>
                </a:solidFill>
                <a:cs typeface="B Titr" panose="00000700000000000000" pitchFamily="2" charset="-78"/>
              </a:rPr>
              <a:t> شهدای اقتدار </a:t>
            </a:r>
            <a:r>
              <a:rPr lang="fa-IR" sz="2800" dirty="0">
                <a:solidFill>
                  <a:srgbClr val="0070C0"/>
                </a:solidFill>
                <a:cs typeface="B Titr" panose="00000700000000000000" pitchFamily="2" charset="-78"/>
              </a:rPr>
              <a:t>ایران اسلامی</a:t>
            </a:r>
          </a:p>
          <a:p>
            <a:pPr algn="ctr" rtl="1">
              <a:lnSpc>
                <a:spcPct val="150000"/>
              </a:lnSpc>
            </a:pPr>
            <a:r>
              <a:rPr lang="fa-IR" sz="2800" dirty="0">
                <a:cs typeface="B Titr" panose="00000700000000000000" pitchFamily="2" charset="-78"/>
              </a:rPr>
              <a:t>در جنگ تحمیلی دوم و سوم</a:t>
            </a:r>
            <a:r>
              <a:rPr lang="fa-IR" sz="2800" dirty="0">
                <a:solidFill>
                  <a:srgbClr val="0070C0"/>
                </a:solidFill>
                <a:cs typeface="B Titr" panose="00000700000000000000" pitchFamily="2" charset="-78"/>
              </a:rPr>
              <a:t> و به طور ویژه درود و سلام الهی بر </a:t>
            </a:r>
          </a:p>
          <a:p>
            <a:pPr algn="ctr" rtl="1">
              <a:lnSpc>
                <a:spcPct val="150000"/>
              </a:lnSpc>
            </a:pPr>
            <a:r>
              <a:rPr lang="fa-IR" sz="2800" dirty="0">
                <a:solidFill>
                  <a:srgbClr val="002060"/>
                </a:solidFill>
                <a:cs typeface="B Titr" panose="00000700000000000000" pitchFamily="2" charset="-78"/>
              </a:rPr>
              <a:t>سیدالشهدای انقلاب اسلامی </a:t>
            </a:r>
          </a:p>
          <a:p>
            <a:pPr algn="ctr" rtl="1">
              <a:lnSpc>
                <a:spcPct val="150000"/>
              </a:lnSpc>
            </a:pPr>
            <a:r>
              <a:rPr lang="fa-IR" sz="2800" dirty="0">
                <a:solidFill>
                  <a:srgbClr val="0070C0"/>
                </a:solidFill>
                <a:cs typeface="B Titr" panose="00000700000000000000" pitchFamily="2" charset="-78"/>
              </a:rPr>
              <a:t>حضرت آیت‌الله العظمی الامام </a:t>
            </a:r>
            <a:r>
              <a:rPr lang="fa-IR" sz="2800" dirty="0">
                <a:solidFill>
                  <a:srgbClr val="FF0000"/>
                </a:solidFill>
                <a:cs typeface="B Titr" panose="00000700000000000000" pitchFamily="2" charset="-78"/>
              </a:rPr>
              <a:t>سید علی حسینی خامنه‌ای </a:t>
            </a:r>
            <a:r>
              <a:rPr lang="fa-IR" sz="2800" dirty="0">
                <a:solidFill>
                  <a:srgbClr val="00B050"/>
                </a:solidFill>
                <a:cs typeface="B Titr" panose="00000700000000000000" pitchFamily="2" charset="-78"/>
              </a:rPr>
              <a:t>(ره)</a:t>
            </a:r>
            <a:endParaRPr lang="en-US" sz="2800" dirty="0">
              <a:solidFill>
                <a:srgbClr val="00B050"/>
              </a:solidFill>
              <a:cs typeface="B Titr" panose="00000700000000000000" pitchFamily="2" charset="-78"/>
            </a:endParaRPr>
          </a:p>
        </p:txBody>
      </p:sp>
    </p:spTree>
    <p:extLst>
      <p:ext uri="{BB962C8B-B14F-4D97-AF65-F5344CB8AC3E}">
        <p14:creationId xmlns:p14="http://schemas.microsoft.com/office/powerpoint/2010/main" val="293350246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50D24-1CBA-B17E-A060-B44F0BF192EA}"/>
              </a:ext>
            </a:extLst>
          </p:cNvPr>
          <p:cNvSpPr>
            <a:spLocks noGrp="1"/>
          </p:cNvSpPr>
          <p:nvPr>
            <p:ph type="title"/>
          </p:nvPr>
        </p:nvSpPr>
        <p:spPr/>
        <p:txBody>
          <a:bodyPr>
            <a:normAutofit/>
          </a:bodyPr>
          <a:lstStyle/>
          <a:p>
            <a:r>
              <a:rPr lang="fa-IR" sz="3200" dirty="0"/>
              <a:t>فهرست مطالب</a:t>
            </a:r>
            <a:endParaRPr lang="en-US" sz="3200" dirty="0"/>
          </a:p>
        </p:txBody>
      </p:sp>
      <p:sp>
        <p:nvSpPr>
          <p:cNvPr id="3" name="Content Placeholder 2">
            <a:extLst>
              <a:ext uri="{FF2B5EF4-FFF2-40B4-BE49-F238E27FC236}">
                <a16:creationId xmlns:a16="http://schemas.microsoft.com/office/drawing/2014/main" id="{6956A071-971F-E8D1-D469-A3BF578038FB}"/>
              </a:ext>
            </a:extLst>
          </p:cNvPr>
          <p:cNvSpPr>
            <a:spLocks noGrp="1"/>
          </p:cNvSpPr>
          <p:nvPr>
            <p:ph idx="1"/>
          </p:nvPr>
        </p:nvSpPr>
        <p:spPr/>
        <p:txBody>
          <a:bodyPr>
            <a:normAutofit/>
          </a:bodyPr>
          <a:lstStyle/>
          <a:p>
            <a:pPr>
              <a:lnSpc>
                <a:spcPct val="150000"/>
              </a:lnSpc>
            </a:pPr>
            <a:r>
              <a:rPr lang="fa-IR" sz="2400" dirty="0"/>
              <a:t>تدابیر و رهنمودها </a:t>
            </a:r>
            <a:r>
              <a:rPr lang="fa-IR" sz="2400" dirty="0">
                <a:solidFill>
                  <a:srgbClr val="0070C0"/>
                </a:solidFill>
              </a:rPr>
              <a:t>(دین و دانش)</a:t>
            </a:r>
          </a:p>
          <a:p>
            <a:pPr>
              <a:lnSpc>
                <a:spcPct val="150000"/>
              </a:lnSpc>
            </a:pPr>
            <a:r>
              <a:rPr lang="fa-IR" sz="2400" dirty="0"/>
              <a:t>اهداف همکاری‌های علمی بین‌المللی</a:t>
            </a:r>
          </a:p>
          <a:p>
            <a:pPr>
              <a:lnSpc>
                <a:spcPct val="150000"/>
              </a:lnSpc>
            </a:pPr>
            <a:r>
              <a:rPr lang="fa-IR" sz="2400" dirty="0"/>
              <a:t>بررسی تطبیقی</a:t>
            </a:r>
          </a:p>
          <a:p>
            <a:pPr>
              <a:lnSpc>
                <a:spcPct val="150000"/>
              </a:lnSpc>
            </a:pPr>
            <a:r>
              <a:rPr lang="fa-IR" sz="2400" dirty="0"/>
              <a:t>عوامل مؤثر در همکاری‌ها</a:t>
            </a:r>
          </a:p>
          <a:p>
            <a:pPr>
              <a:lnSpc>
                <a:spcPct val="150000"/>
              </a:lnSpc>
            </a:pPr>
            <a:r>
              <a:rPr lang="fa-IR" sz="2400" dirty="0"/>
              <a:t>اولویت‌های موضوعی و منطقه‌ای</a:t>
            </a:r>
          </a:p>
          <a:p>
            <a:pPr>
              <a:lnSpc>
                <a:spcPct val="150000"/>
              </a:lnSpc>
            </a:pPr>
            <a:r>
              <a:rPr lang="fa-IR" sz="2400" dirty="0"/>
              <a:t>وضعیت موجود </a:t>
            </a:r>
          </a:p>
          <a:p>
            <a:pPr>
              <a:lnSpc>
                <a:spcPct val="150000"/>
              </a:lnSpc>
            </a:pPr>
            <a:r>
              <a:rPr lang="fa-IR" sz="2400" dirty="0"/>
              <a:t>پیشنهادها</a:t>
            </a:r>
            <a:endParaRPr lang="en-US" sz="2400" dirty="0"/>
          </a:p>
        </p:txBody>
      </p:sp>
      <p:sp>
        <p:nvSpPr>
          <p:cNvPr id="4" name="Slide Number Placeholder 3">
            <a:extLst>
              <a:ext uri="{FF2B5EF4-FFF2-40B4-BE49-F238E27FC236}">
                <a16:creationId xmlns:a16="http://schemas.microsoft.com/office/drawing/2014/main" id="{76506F02-32F7-FF62-CABE-3F0961C2A851}"/>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252150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B25DFF-661A-4E3E-BDC5-82DD71EA2CF1}"/>
              </a:ext>
            </a:extLst>
          </p:cNvPr>
          <p:cNvSpPr>
            <a:spLocks noGrp="1"/>
          </p:cNvSpPr>
          <p:nvPr>
            <p:ph idx="1"/>
          </p:nvPr>
        </p:nvSpPr>
        <p:spPr>
          <a:xfrm>
            <a:off x="538698" y="1880728"/>
            <a:ext cx="9359757" cy="2901337"/>
          </a:xfrm>
        </p:spPr>
        <p:txBody>
          <a:bodyPr/>
          <a:lstStyle/>
          <a:p>
            <a:pPr marL="272025" indent="-272025">
              <a:lnSpc>
                <a:spcPct val="150000"/>
              </a:lnSpc>
              <a:buSzPct val="100000"/>
              <a:defRPr/>
            </a:pPr>
            <a:r>
              <a:rPr lang="fa-IR" sz="2400" dirty="0">
                <a:solidFill>
                  <a:srgbClr val="0070C0"/>
                </a:solidFill>
                <a:cs typeface="B Nazanin" panose="00000400000000000000" pitchFamily="2" charset="-78"/>
              </a:rPr>
              <a:t>پیامبر گرامی اسلام (</a:t>
            </a:r>
            <a:r>
              <a:rPr lang="fa-IR" dirty="0">
                <a:solidFill>
                  <a:srgbClr val="00B050"/>
                </a:solidFill>
                <a:cs typeface="B Nazanin" panose="00000400000000000000" pitchFamily="2" charset="-78"/>
              </a:rPr>
              <a:t>صلى‏ الله ‏علیه و ‏آله و سلّم</a:t>
            </a:r>
            <a:r>
              <a:rPr lang="fa-IR" sz="2400" dirty="0">
                <a:solidFill>
                  <a:srgbClr val="0070C0"/>
                </a:solidFill>
                <a:cs typeface="B Nazanin" panose="00000400000000000000" pitchFamily="2" charset="-78"/>
              </a:rPr>
              <a:t>): </a:t>
            </a:r>
          </a:p>
          <a:p>
            <a:pPr marL="0" indent="0" algn="ctr">
              <a:lnSpc>
                <a:spcPct val="150000"/>
              </a:lnSpc>
              <a:buSzPct val="100000"/>
              <a:buNone/>
              <a:defRPr/>
            </a:pPr>
            <a:r>
              <a:rPr lang="fa-IR" sz="2800" dirty="0"/>
              <a:t>اُطلُبوا العِلمَ ولَو بِالصِّینِ ؛ فإنَّ طَلَبَ العِلمِ فَریضَةٌ عَلى کُلِّ مُسلِم؛ </a:t>
            </a:r>
          </a:p>
          <a:p>
            <a:pPr marL="0" indent="0" algn="ctr">
              <a:lnSpc>
                <a:spcPct val="150000"/>
              </a:lnSpc>
              <a:buSzPct val="100000"/>
              <a:buNone/>
              <a:defRPr/>
            </a:pPr>
            <a:r>
              <a:rPr lang="fa-IR" dirty="0"/>
              <a:t>دانش را فرا گیرید، گرچه در چین باشد؛ زیرا طلب دانش بر هر مسلمانى واجب است. </a:t>
            </a:r>
          </a:p>
          <a:p>
            <a:pPr marL="0" indent="0" algn="l">
              <a:lnSpc>
                <a:spcPct val="150000"/>
              </a:lnSpc>
              <a:buSzPct val="100000"/>
              <a:buNone/>
              <a:defRPr/>
            </a:pPr>
            <a:r>
              <a:rPr lang="fa-IR" dirty="0">
                <a:solidFill>
                  <a:srgbClr val="0070C0"/>
                </a:solidFill>
                <a:cs typeface="B Nazanin" panose="00000400000000000000" pitchFamily="2" charset="-78"/>
              </a:rPr>
              <a:t>(کنز العمّال : ۲۸۶۹۷ ، ۲۸۶۹۸ منتخب میزان الحکمة : ۳۹۸)</a:t>
            </a:r>
          </a:p>
        </p:txBody>
      </p:sp>
      <p:sp>
        <p:nvSpPr>
          <p:cNvPr id="4" name="Slide Number Placeholder 3">
            <a:extLst>
              <a:ext uri="{FF2B5EF4-FFF2-40B4-BE49-F238E27FC236}">
                <a16:creationId xmlns:a16="http://schemas.microsoft.com/office/drawing/2014/main" id="{DD02A101-315A-4EEB-8DDA-BACD97F86743}"/>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2751810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837170-097B-6B0C-DD65-ED351DAD41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9951" y="0"/>
            <a:ext cx="2732049" cy="3824868"/>
          </a:xfrm>
          <a:prstGeom prst="rect">
            <a:avLst/>
          </a:prstGeom>
        </p:spPr>
      </p:pic>
      <p:sp>
        <p:nvSpPr>
          <p:cNvPr id="5" name="TextBox 4">
            <a:extLst>
              <a:ext uri="{FF2B5EF4-FFF2-40B4-BE49-F238E27FC236}">
                <a16:creationId xmlns:a16="http://schemas.microsoft.com/office/drawing/2014/main" id="{45E40E2B-8440-98DC-2B60-F68479F2A38B}"/>
              </a:ext>
            </a:extLst>
          </p:cNvPr>
          <p:cNvSpPr txBox="1"/>
          <p:nvPr/>
        </p:nvSpPr>
        <p:spPr>
          <a:xfrm>
            <a:off x="858643" y="834443"/>
            <a:ext cx="8040029" cy="5189113"/>
          </a:xfrm>
          <a:prstGeom prst="rect">
            <a:avLst/>
          </a:prstGeom>
          <a:noFill/>
        </p:spPr>
        <p:txBody>
          <a:bodyPr wrap="square">
            <a:spAutoFit/>
          </a:bodyPr>
          <a:lstStyle/>
          <a:p>
            <a:pPr algn="just" rtl="1">
              <a:lnSpc>
                <a:spcPct val="115000"/>
              </a:lnSpc>
              <a:buNone/>
            </a:pPr>
            <a:r>
              <a:rPr lang="ar-SA" sz="3600" b="1" kern="100" dirty="0">
                <a:effectLst/>
                <a:latin typeface="Calibri" panose="020F0502020204030204" pitchFamily="34" charset="0"/>
                <a:ea typeface="Calibri" panose="020F0502020204030204" pitchFamily="34" charset="0"/>
                <a:cs typeface="B Nazanin" panose="00000400000000000000" pitchFamily="2" charset="-78"/>
              </a:rPr>
              <a:t>آنچه مهم است، این است که توجّه داشته باشیم که ایران اسلامی بر اساس «</a:t>
            </a:r>
            <a:r>
              <a:rPr lang="ar-SA" sz="3600" b="1" kern="100" dirty="0">
                <a:solidFill>
                  <a:srgbClr val="00B050"/>
                </a:solidFill>
                <a:effectLst/>
                <a:latin typeface="Calibri" panose="020F0502020204030204" pitchFamily="34" charset="0"/>
                <a:ea typeface="Calibri" panose="020F0502020204030204" pitchFamily="34" charset="0"/>
                <a:cs typeface="B Titr" panose="00000700000000000000" pitchFamily="2" charset="-78"/>
              </a:rPr>
              <a:t>دین</a:t>
            </a:r>
            <a:r>
              <a:rPr lang="fa-IR" sz="3600" b="1" kern="100" dirty="0">
                <a:effectLst/>
                <a:latin typeface="Calibri" panose="020F0502020204030204" pitchFamily="34" charset="0"/>
                <a:ea typeface="Calibri" panose="020F0502020204030204" pitchFamily="34" charset="0"/>
                <a:cs typeface="B Titr" panose="00000700000000000000" pitchFamily="2" charset="-78"/>
              </a:rPr>
              <a:t>» </a:t>
            </a:r>
            <a:r>
              <a:rPr lang="ar-SA" sz="3600" b="1" kern="100" dirty="0">
                <a:effectLst/>
                <a:latin typeface="Calibri" panose="020F0502020204030204" pitchFamily="34" charset="0"/>
                <a:ea typeface="Calibri" panose="020F0502020204030204" pitchFamily="34" charset="0"/>
                <a:cs typeface="B Nazanin" panose="00000400000000000000" pitchFamily="2" charset="-78"/>
              </a:rPr>
              <a:t>و «</a:t>
            </a:r>
            <a:r>
              <a:rPr lang="ar-SA" sz="3600" b="1" kern="100" dirty="0">
                <a:solidFill>
                  <a:srgbClr val="FF0000"/>
                </a:solidFill>
                <a:effectLst/>
                <a:latin typeface="Calibri" panose="020F0502020204030204" pitchFamily="34" charset="0"/>
                <a:ea typeface="Calibri" panose="020F0502020204030204" pitchFamily="34" charset="0"/>
                <a:cs typeface="B Titr" panose="00000700000000000000" pitchFamily="2" charset="-78"/>
              </a:rPr>
              <a:t>دانش</a:t>
            </a:r>
            <a:r>
              <a:rPr lang="ar-SA" sz="3600" b="1" kern="100" dirty="0">
                <a:effectLst/>
                <a:latin typeface="Calibri" panose="020F0502020204030204" pitchFamily="34" charset="0"/>
                <a:ea typeface="Calibri" panose="020F0502020204030204" pitchFamily="34" charset="0"/>
                <a:cs typeface="B Nazanin" panose="00000400000000000000" pitchFamily="2" charset="-78"/>
              </a:rPr>
              <a:t>» بنا شده و به وجود آمده. در بنای جمهوری اسلامی دو عنصر «</a:t>
            </a:r>
            <a:r>
              <a:rPr lang="ar-SA" sz="3600" b="1" kern="100" dirty="0">
                <a:solidFill>
                  <a:srgbClr val="00B050"/>
                </a:solidFill>
                <a:effectLst/>
                <a:latin typeface="Calibri" panose="020F0502020204030204" pitchFamily="34" charset="0"/>
                <a:ea typeface="Calibri" panose="020F0502020204030204" pitchFamily="34" charset="0"/>
                <a:cs typeface="B Titr" panose="00000700000000000000" pitchFamily="2" charset="-78"/>
              </a:rPr>
              <a:t>دین</a:t>
            </a:r>
            <a:r>
              <a:rPr lang="ar-SA" sz="3600" b="1" kern="100" dirty="0">
                <a:effectLst/>
                <a:latin typeface="Calibri" panose="020F0502020204030204" pitchFamily="34" charset="0"/>
                <a:ea typeface="Calibri" panose="020F0502020204030204" pitchFamily="34" charset="0"/>
                <a:cs typeface="B Nazanin" panose="00000400000000000000" pitchFamily="2" charset="-78"/>
              </a:rPr>
              <a:t>» و </a:t>
            </a:r>
            <a:r>
              <a:rPr lang="fa-IR" sz="3600" b="1" kern="100" dirty="0">
                <a:effectLst/>
                <a:latin typeface="Calibri" panose="020F0502020204030204" pitchFamily="34" charset="0"/>
                <a:ea typeface="Calibri" panose="020F0502020204030204" pitchFamily="34" charset="0"/>
                <a:cs typeface="B Nazanin" panose="00000400000000000000" pitchFamily="2" charset="-78"/>
              </a:rPr>
              <a:t>«</a:t>
            </a:r>
            <a:r>
              <a:rPr lang="ar-SA" sz="3600" b="1" kern="100" dirty="0">
                <a:solidFill>
                  <a:srgbClr val="FF0000"/>
                </a:solidFill>
                <a:effectLst/>
                <a:latin typeface="Calibri" panose="020F0502020204030204" pitchFamily="34" charset="0"/>
                <a:ea typeface="Calibri" panose="020F0502020204030204" pitchFamily="34" charset="0"/>
                <a:cs typeface="B Titr" panose="00000700000000000000" pitchFamily="2" charset="-78"/>
              </a:rPr>
              <a:t>دانش</a:t>
            </a:r>
            <a:r>
              <a:rPr lang="ar-SA" sz="3600" b="1" kern="100" dirty="0">
                <a:effectLst/>
                <a:latin typeface="Calibri" panose="020F0502020204030204" pitchFamily="34" charset="0"/>
                <a:ea typeface="Calibri" panose="020F0502020204030204" pitchFamily="34" charset="0"/>
                <a:cs typeface="B Nazanin" panose="00000400000000000000" pitchFamily="2" charset="-78"/>
              </a:rPr>
              <a:t>» عمده‌ترین عناصر تشکیل‌دهنده هستند؛ به همین دلیل هم، </a:t>
            </a:r>
            <a:r>
              <a:rPr lang="ar-SA" sz="3600" b="1" kern="100" dirty="0">
                <a:solidFill>
                  <a:srgbClr val="00B050"/>
                </a:solidFill>
                <a:effectLst/>
                <a:latin typeface="Calibri" panose="020F0502020204030204" pitchFamily="34" charset="0"/>
                <a:ea typeface="Calibri" panose="020F0502020204030204" pitchFamily="34" charset="0"/>
                <a:cs typeface="B Nazanin" panose="00000400000000000000" pitchFamily="2" charset="-78"/>
              </a:rPr>
              <a:t>دین</a:t>
            </a:r>
            <a:r>
              <a:rPr lang="ar-SA" sz="3600" b="1" kern="100" dirty="0">
                <a:effectLst/>
                <a:latin typeface="Calibri" panose="020F0502020204030204" pitchFamily="34" charset="0"/>
                <a:ea typeface="Calibri" panose="020F0502020204030204" pitchFamily="34" charset="0"/>
                <a:cs typeface="B Nazanin" panose="00000400000000000000" pitchFamily="2" charset="-78"/>
              </a:rPr>
              <a:t> مردم و </a:t>
            </a:r>
            <a:r>
              <a:rPr lang="ar-SA" sz="3600" b="1" kern="100" dirty="0">
                <a:solidFill>
                  <a:srgbClr val="FF0000"/>
                </a:solidFill>
                <a:effectLst/>
                <a:latin typeface="Calibri" panose="020F0502020204030204" pitchFamily="34" charset="0"/>
                <a:ea typeface="Calibri" panose="020F0502020204030204" pitchFamily="34" charset="0"/>
                <a:cs typeface="B Nazanin" panose="00000400000000000000" pitchFamily="2" charset="-78"/>
              </a:rPr>
              <a:t>دانش</a:t>
            </a:r>
            <a:r>
              <a:rPr lang="ar-SA" sz="3600" b="1" kern="100" dirty="0">
                <a:effectLst/>
                <a:latin typeface="Calibri" panose="020F0502020204030204" pitchFamily="34" charset="0"/>
                <a:ea typeface="Calibri" panose="020F0502020204030204" pitchFamily="34" charset="0"/>
                <a:cs typeface="B Nazanin" panose="00000400000000000000" pitchFamily="2" charset="-78"/>
              </a:rPr>
              <a:t> جوانان ما، توانسته‌اند در بسیاری از میدان</a:t>
            </a:r>
            <a:r>
              <a:rPr lang="fa-IR" sz="3600" b="1" kern="100" dirty="0">
                <a:effectLst/>
                <a:latin typeface="Calibri" panose="020F0502020204030204" pitchFamily="34" charset="0"/>
                <a:ea typeface="Calibri" panose="020F0502020204030204" pitchFamily="34" charset="0"/>
                <a:cs typeface="B Nazanin" panose="00000400000000000000" pitchFamily="2" charset="-78"/>
              </a:rPr>
              <a:t>‌</a:t>
            </a:r>
            <a:r>
              <a:rPr lang="ar-SA" sz="3600" b="1" kern="100" dirty="0">
                <a:effectLst/>
                <a:latin typeface="Calibri" panose="020F0502020204030204" pitchFamily="34" charset="0"/>
                <a:ea typeface="Calibri" panose="020F0502020204030204" pitchFamily="34" charset="0"/>
                <a:cs typeface="B Nazanin" panose="00000400000000000000" pitchFamily="2" charset="-78"/>
              </a:rPr>
              <a:t>های مختلف دشمن را وادار به </a:t>
            </a:r>
            <a:r>
              <a:rPr lang="ar-SA" sz="3600" b="1" kern="100" dirty="0">
                <a:latin typeface="Calibri" panose="020F0502020204030204" pitchFamily="34" charset="0"/>
                <a:cs typeface="B Nazanin" panose="00000400000000000000" pitchFamily="2" charset="-78"/>
              </a:rPr>
              <a:t>عقب‌نشینی</a:t>
            </a:r>
            <a:r>
              <a:rPr lang="ar-SA" sz="3600" b="1" kern="100" dirty="0">
                <a:effectLst/>
                <a:latin typeface="Calibri" panose="020F0502020204030204" pitchFamily="34" charset="0"/>
                <a:ea typeface="Calibri" panose="020F0502020204030204" pitchFamily="34" charset="0"/>
                <a:cs typeface="B Nazanin" panose="00000400000000000000" pitchFamily="2" charset="-78"/>
              </a:rPr>
              <a:t> کنند. بعد از این هم همین‌جور خواهد بود</a:t>
            </a:r>
            <a:r>
              <a:rPr lang="fa-IR" sz="3600" b="1" kern="100" dirty="0">
                <a:effectLst/>
                <a:latin typeface="Calibri" panose="020F0502020204030204" pitchFamily="34" charset="0"/>
                <a:ea typeface="Calibri" panose="020F0502020204030204" pitchFamily="34" charset="0"/>
                <a:cs typeface="B Nazanin" panose="00000400000000000000" pitchFamily="2" charset="-78"/>
              </a:rPr>
              <a:t>. 1404/5/7</a:t>
            </a:r>
            <a:endParaRPr lang="en-US" sz="3600" b="1" kern="100" dirty="0">
              <a:latin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0047701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FEE7E-6404-0F8E-99D0-F8A7BA244FF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BFB9BF5-9DFA-30AB-9953-9146DF144CD4}"/>
              </a:ext>
            </a:extLst>
          </p:cNvPr>
          <p:cNvSpPr txBox="1"/>
          <p:nvPr/>
        </p:nvSpPr>
        <p:spPr>
          <a:xfrm>
            <a:off x="591015" y="834443"/>
            <a:ext cx="9991492" cy="5722207"/>
          </a:xfrm>
          <a:prstGeom prst="rect">
            <a:avLst/>
          </a:prstGeom>
          <a:noFill/>
        </p:spPr>
        <p:txBody>
          <a:bodyPr wrap="square">
            <a:spAutoFit/>
          </a:bodyPr>
          <a:lstStyle/>
          <a:p>
            <a:pPr algn="just" rtl="1">
              <a:lnSpc>
                <a:spcPct val="115000"/>
              </a:lnSpc>
              <a:buNone/>
            </a:pPr>
            <a:r>
              <a:rPr lang="ar-SA" sz="3200" b="1" kern="100" dirty="0">
                <a:effectLst/>
                <a:latin typeface="Calibri" panose="020F0502020204030204" pitchFamily="34" charset="0"/>
                <a:ea typeface="Calibri" panose="020F0502020204030204" pitchFamily="34" charset="0"/>
                <a:cs typeface="B Nazanin" panose="00000400000000000000" pitchFamily="2" charset="-78"/>
              </a:rPr>
              <a:t>در حال حاضر علاج خیلی از مشکلات «</a:t>
            </a:r>
            <a:r>
              <a:rPr lang="ar-SA" sz="3200" b="1" kern="100" dirty="0">
                <a:solidFill>
                  <a:srgbClr val="FF0000"/>
                </a:solidFill>
                <a:effectLst/>
                <a:latin typeface="Calibri" panose="020F0502020204030204" pitchFamily="34" charset="0"/>
                <a:ea typeface="Calibri" panose="020F0502020204030204" pitchFamily="34" charset="0"/>
                <a:cs typeface="B Titr" panose="00000700000000000000" pitchFamily="2" charset="-78"/>
              </a:rPr>
              <a:t>قوی شدن</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 است؛ کشور را باید </a:t>
            </a:r>
            <a:r>
              <a:rPr lang="ar-SA" sz="3200" b="1" kern="100" dirty="0">
                <a:effectLst/>
                <a:latin typeface="Calibri" panose="020F0502020204030204" pitchFamily="34" charset="0"/>
                <a:ea typeface="Calibri" panose="020F0502020204030204" pitchFamily="34" charset="0"/>
                <a:cs typeface="B Titr" panose="00000700000000000000" pitchFamily="2" charset="-78"/>
              </a:rPr>
              <a:t>قوی</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 کرد. دولت در بخ</a:t>
            </a:r>
            <a:r>
              <a:rPr lang="fa-IR" sz="3200" b="1" kern="100" dirty="0">
                <a:effectLst/>
                <a:latin typeface="Calibri" panose="020F0502020204030204" pitchFamily="34" charset="0"/>
                <a:ea typeface="Calibri" panose="020F0502020204030204" pitchFamily="34" charset="0"/>
                <a:cs typeface="B Nazanin" panose="00000400000000000000" pitchFamily="2" charset="-78"/>
              </a:rPr>
              <a:t>ش‌</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های مختلفِ مربوط به خودش کار را با </a:t>
            </a:r>
            <a:r>
              <a:rPr lang="ar-SA" sz="3200" b="1" kern="100" dirty="0">
                <a:effectLst/>
                <a:latin typeface="Calibri" panose="020F0502020204030204" pitchFamily="34" charset="0"/>
                <a:ea typeface="Calibri" panose="020F0502020204030204" pitchFamily="34" charset="0"/>
                <a:cs typeface="B Titr" panose="00000700000000000000" pitchFamily="2" charset="-78"/>
              </a:rPr>
              <a:t>قوّت</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 انجام بدهد؛ نیروهای نظامی کار خودشان را با </a:t>
            </a:r>
            <a:r>
              <a:rPr lang="ar-SA" sz="3200" b="1" kern="100" dirty="0">
                <a:effectLst/>
                <a:latin typeface="Calibri" panose="020F0502020204030204" pitchFamily="34" charset="0"/>
                <a:ea typeface="Calibri" panose="020F0502020204030204" pitchFamily="34" charset="0"/>
                <a:cs typeface="B Titr" panose="00000700000000000000" pitchFamily="2" charset="-78"/>
              </a:rPr>
              <a:t>قوّت</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 انجام بدهند؛ جوان</a:t>
            </a:r>
            <a:r>
              <a:rPr lang="fa-IR" sz="3200" b="1" kern="100" dirty="0">
                <a:effectLst/>
                <a:latin typeface="Calibri" panose="020F0502020204030204" pitchFamily="34" charset="0"/>
                <a:ea typeface="Calibri" panose="020F0502020204030204" pitchFamily="34" charset="0"/>
                <a:cs typeface="B Nazanin" panose="00000400000000000000" pitchFamily="2" charset="-78"/>
              </a:rPr>
              <a:t>‌</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ها تحصیل و </a:t>
            </a:r>
            <a:r>
              <a:rPr lang="ar-SA" sz="3200" b="1" kern="100" dirty="0">
                <a:solidFill>
                  <a:srgbClr val="00B050"/>
                </a:solidFill>
                <a:effectLst/>
                <a:latin typeface="Calibri" panose="020F0502020204030204" pitchFamily="34" charset="0"/>
                <a:ea typeface="Calibri" panose="020F0502020204030204" pitchFamily="34" charset="0"/>
                <a:cs typeface="B Titr" panose="00000700000000000000" pitchFamily="2" charset="-78"/>
              </a:rPr>
              <a:t>پیشرفت علمی </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را با </a:t>
            </a:r>
            <a:r>
              <a:rPr lang="ar-SA" sz="3200" b="1" kern="100" dirty="0">
                <a:effectLst/>
                <a:latin typeface="Calibri" panose="020F0502020204030204" pitchFamily="34" charset="0"/>
                <a:ea typeface="Calibri" panose="020F0502020204030204" pitchFamily="34" charset="0"/>
                <a:cs typeface="B Titr" panose="00000700000000000000" pitchFamily="2" charset="-78"/>
              </a:rPr>
              <a:t>قوّت</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 انجام بدهند. اگر چنانچه کشور </a:t>
            </a:r>
            <a:r>
              <a:rPr lang="ar-SA" sz="3200" b="1" kern="100" dirty="0">
                <a:latin typeface="Calibri" panose="020F0502020204030204" pitchFamily="34" charset="0"/>
                <a:cs typeface="B Titr" panose="00000700000000000000" pitchFamily="2" charset="-78"/>
              </a:rPr>
              <a:t>قوی</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 بشود و دشمن احساس کند که با برخورد با این ملّت </a:t>
            </a:r>
            <a:r>
              <a:rPr lang="ar-SA" sz="3200" b="1" kern="100" dirty="0">
                <a:latin typeface="Calibri" panose="020F0502020204030204" pitchFamily="34" charset="0"/>
                <a:cs typeface="B Titr" panose="00000700000000000000" pitchFamily="2" charset="-78"/>
              </a:rPr>
              <a:t>قوی</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 سود نخواهد برد و ضرر خواهد دید، قطعاً کشور مصونیّت پیدا می</a:t>
            </a:r>
            <a:r>
              <a:rPr lang="fa-IR" sz="3200" b="1" kern="100" dirty="0">
                <a:effectLst/>
                <a:latin typeface="Calibri" panose="020F0502020204030204" pitchFamily="34" charset="0"/>
                <a:ea typeface="Calibri" panose="020F0502020204030204" pitchFamily="34" charset="0"/>
                <a:cs typeface="B Nazanin" panose="00000400000000000000" pitchFamily="2" charset="-78"/>
              </a:rPr>
              <a:t>‌</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کند؛ بدون تردید. </a:t>
            </a:r>
            <a:r>
              <a:rPr lang="ar-SA" sz="3200" b="1" kern="100" dirty="0">
                <a:latin typeface="Calibri" panose="020F0502020204030204" pitchFamily="34" charset="0"/>
                <a:cs typeface="B Titr" panose="00000700000000000000" pitchFamily="2" charset="-78"/>
              </a:rPr>
              <a:t>قوّت</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 نظامی لازم است، </a:t>
            </a:r>
            <a:r>
              <a:rPr lang="ar-SA" sz="3200" b="1" kern="100" dirty="0">
                <a:solidFill>
                  <a:srgbClr val="FF0000"/>
                </a:solidFill>
                <a:latin typeface="Calibri" panose="020F0502020204030204" pitchFamily="34" charset="0"/>
                <a:cs typeface="B Titr" panose="00000700000000000000" pitchFamily="2" charset="-78"/>
              </a:rPr>
              <a:t>قوّت علمی </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لازم است، </a:t>
            </a:r>
            <a:r>
              <a:rPr lang="ar-SA" sz="3200" b="1" kern="100" dirty="0">
                <a:latin typeface="Calibri" panose="020F0502020204030204" pitchFamily="34" charset="0"/>
                <a:cs typeface="B Titr" panose="00000700000000000000" pitchFamily="2" charset="-78"/>
              </a:rPr>
              <a:t>قوّت مدیریّت </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کشوری لازم است؛ این کارها باید انجام بگیرد. </a:t>
            </a:r>
            <a:r>
              <a:rPr lang="ar-SA" sz="3200" b="1" kern="100" dirty="0">
                <a:latin typeface="Calibri" panose="020F0502020204030204" pitchFamily="34" charset="0"/>
                <a:cs typeface="B Titr" panose="00000700000000000000" pitchFamily="2" charset="-78"/>
              </a:rPr>
              <a:t>قوّت انگیزه</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‌ی شما جوان</a:t>
            </a:r>
            <a:r>
              <a:rPr lang="fa-IR" sz="3200" b="1" kern="100" dirty="0">
                <a:effectLst/>
                <a:latin typeface="Calibri" panose="020F0502020204030204" pitchFamily="34" charset="0"/>
                <a:ea typeface="Calibri" panose="020F0502020204030204" pitchFamily="34" charset="0"/>
                <a:cs typeface="B Nazanin" panose="00000400000000000000" pitchFamily="2" charset="-78"/>
              </a:rPr>
              <a:t>‌</a:t>
            </a:r>
            <a:r>
              <a:rPr lang="ar-SA" sz="3200" b="1" kern="100" dirty="0">
                <a:effectLst/>
                <a:latin typeface="Calibri" panose="020F0502020204030204" pitchFamily="34" charset="0"/>
                <a:ea typeface="Calibri" panose="020F0502020204030204" pitchFamily="34" charset="0"/>
                <a:cs typeface="B Nazanin" panose="00000400000000000000" pitchFamily="2" charset="-78"/>
              </a:rPr>
              <a:t>ها هم لازم است؛ یعنی این انگیزه را از دست ندهید، این روحیه را از دست ندهید.</a:t>
            </a:r>
            <a:endParaRPr lang="fa-IR" sz="3200" b="1" kern="100" dirty="0">
              <a:effectLst/>
              <a:latin typeface="Calibri" panose="020F0502020204030204" pitchFamily="34" charset="0"/>
              <a:ea typeface="Calibri" panose="020F0502020204030204" pitchFamily="34" charset="0"/>
              <a:cs typeface="B Nazanin" panose="00000400000000000000" pitchFamily="2" charset="-78"/>
            </a:endParaRPr>
          </a:p>
          <a:p>
            <a:pPr rtl="1">
              <a:lnSpc>
                <a:spcPct val="115000"/>
              </a:lnSpc>
              <a:buNone/>
            </a:pPr>
            <a:r>
              <a:rPr lang="fa-IR" sz="2400" b="1" kern="100" dirty="0">
                <a:solidFill>
                  <a:srgbClr val="0070C0"/>
                </a:solidFill>
                <a:latin typeface="Calibri" panose="020F0502020204030204" pitchFamily="34" charset="0"/>
                <a:cs typeface="B Nazanin" panose="00000400000000000000" pitchFamily="2" charset="-78"/>
              </a:rPr>
              <a:t>بیانات در دیدار دانش‌آموزان و دانشجویان </a:t>
            </a:r>
            <a:r>
              <a:rPr lang="fa-IR" sz="3200" b="1" kern="100" dirty="0">
                <a:solidFill>
                  <a:srgbClr val="0070C0"/>
                </a:solidFill>
                <a:latin typeface="Calibri" panose="020F0502020204030204" pitchFamily="34" charset="0"/>
                <a:cs typeface="B Nazanin" panose="00000400000000000000" pitchFamily="2" charset="-78"/>
              </a:rPr>
              <a:t>1404/8/12</a:t>
            </a:r>
            <a:endParaRPr lang="en-US" sz="3200" b="1" kern="100" dirty="0">
              <a:solidFill>
                <a:srgbClr val="0070C0"/>
              </a:solidFill>
              <a:latin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34129733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8" y="-43981"/>
            <a:ext cx="12188825" cy="6901087"/>
          </a:xfrm>
          <a:prstGeom prst="rect">
            <a:avLst/>
          </a:prstGeom>
        </p:spPr>
      </p:pic>
      <p:sp>
        <p:nvSpPr>
          <p:cNvPr id="4" name="Rectangle 3"/>
          <p:cNvSpPr/>
          <p:nvPr/>
        </p:nvSpPr>
        <p:spPr>
          <a:xfrm>
            <a:off x="0" y="323021"/>
            <a:ext cx="6519672" cy="6211957"/>
          </a:xfrm>
          <a:prstGeom prst="rect">
            <a:avLst/>
          </a:prstGeom>
        </p:spPr>
        <p:txBody>
          <a:bodyPr wrap="square">
            <a:spAutoFit/>
          </a:bodyPr>
          <a:lstStyle/>
          <a:p>
            <a:pPr algn="justLow" defTabSz="914126" rtl="1">
              <a:lnSpc>
                <a:spcPct val="150000"/>
              </a:lnSpc>
              <a:defRPr/>
            </a:pPr>
            <a:r>
              <a:rPr lang="fa-IR" sz="2000" b="1" dirty="0">
                <a:solidFill>
                  <a:srgbClr val="660066"/>
                </a:solidFill>
                <a:cs typeface="B Titr" panose="00000700000000000000" pitchFamily="2" charset="-78"/>
              </a:rPr>
              <a:t>ما</a:t>
            </a:r>
            <a:r>
              <a:rPr lang="fa-IR" sz="2000" b="1" dirty="0">
                <a:solidFill>
                  <a:srgbClr val="FF0000"/>
                </a:solidFill>
                <a:cs typeface="B Titr" panose="00000700000000000000" pitchFamily="2" charset="-78"/>
              </a:rPr>
              <a:t> </a:t>
            </a:r>
            <a:r>
              <a:rPr lang="fa-IR" sz="2000" b="1" dirty="0">
                <a:solidFill>
                  <a:schemeClr val="bg1"/>
                </a:solidFill>
                <a:cs typeface="B Titr" panose="00000700000000000000" pitchFamily="2" charset="-78"/>
              </a:rPr>
              <a:t>از یاد گرفتن </a:t>
            </a:r>
            <a:r>
              <a:rPr lang="fa-IR" sz="2000" b="1" dirty="0">
                <a:solidFill>
                  <a:srgbClr val="FFC000"/>
                </a:solidFill>
                <a:cs typeface="B Titr" panose="00000700000000000000" pitchFamily="2" charset="-78"/>
              </a:rPr>
              <a:t>از غربی‏ها و غیرغربی‏ها و بیگانه‏ها خجالت نمی‌کشیم، امتناع نمی‌کنیم. اینی که ما یک اختراع را از کشورهای دیگر یاد بگیریم، هیچ خجالت نمی‌کشیم. دنبالش هم می‌رویم؛ </a:t>
            </a:r>
            <a:r>
              <a:rPr lang="fa-IR" sz="2000" b="1" dirty="0">
                <a:solidFill>
                  <a:schemeClr val="bg1"/>
                </a:solidFill>
                <a:cs typeface="B Titr" panose="00000700000000000000" pitchFamily="2" charset="-78"/>
              </a:rPr>
              <a:t>شاگردی می‌کنیم. </a:t>
            </a:r>
            <a:r>
              <a:rPr lang="fa-IR" sz="2000" b="1" dirty="0">
                <a:cs typeface="B Titr" panose="00000700000000000000" pitchFamily="2" charset="-78"/>
              </a:rPr>
              <a:t>|</a:t>
            </a:r>
            <a:r>
              <a:rPr lang="fa-IR" sz="2000" b="1" dirty="0">
                <a:cs typeface="B Lotus" panose="00000400000000000000" pitchFamily="2" charset="-78"/>
              </a:rPr>
              <a:t>1387/2/12</a:t>
            </a:r>
          </a:p>
          <a:p>
            <a:pPr algn="justLow" defTabSz="914126" rtl="1">
              <a:lnSpc>
                <a:spcPct val="150000"/>
              </a:lnSpc>
              <a:defRPr/>
            </a:pPr>
            <a:endParaRPr lang="fa-IR" sz="2000" u="sng" baseline="30000" dirty="0">
              <a:solidFill>
                <a:srgbClr val="FFFF00"/>
              </a:solidFill>
              <a:latin typeface="Calibri" panose="020F0502020204030204" pitchFamily="34" charset="0"/>
              <a:cs typeface="B Titr" panose="00000700000000000000" pitchFamily="2" charset="-78"/>
            </a:endParaRPr>
          </a:p>
          <a:p>
            <a:pPr algn="justLow" defTabSz="914126" rtl="1">
              <a:lnSpc>
                <a:spcPct val="150000"/>
              </a:lnSpc>
              <a:defRPr/>
            </a:pPr>
            <a:r>
              <a:rPr lang="fa-IR" sz="2000" b="1" dirty="0">
                <a:solidFill>
                  <a:srgbClr val="A50021"/>
                </a:solidFill>
                <a:cs typeface="B Titr" panose="00000700000000000000" pitchFamily="2" charset="-78"/>
              </a:rPr>
              <a:t>آنچه که پیشرفت است، این است که</a:t>
            </a:r>
            <a:r>
              <a:rPr lang="fa-IR" sz="2000" b="1" dirty="0">
                <a:solidFill>
                  <a:prstClr val="black"/>
                </a:solidFill>
                <a:cs typeface="B Titr" panose="00000700000000000000" pitchFamily="2" charset="-78"/>
              </a:rPr>
              <a:t> </a:t>
            </a:r>
            <a:r>
              <a:rPr lang="fa-IR" sz="2000" b="1" dirty="0">
                <a:solidFill>
                  <a:schemeClr val="bg1"/>
                </a:solidFill>
                <a:cs typeface="B Titr" panose="00000700000000000000" pitchFamily="2" charset="-78"/>
              </a:rPr>
              <a:t>ما از هر که و هر جور</a:t>
            </a:r>
            <a:r>
              <a:rPr lang="fa-IR" sz="2000" b="1" dirty="0">
                <a:solidFill>
                  <a:srgbClr val="A50021"/>
                </a:solidFill>
                <a:cs typeface="B Titr" panose="00000700000000000000" pitchFamily="2" charset="-78"/>
              </a:rPr>
              <a:t>، همه دانش­های مورد نیازمان را فرا بگیریم. </a:t>
            </a:r>
            <a:r>
              <a:rPr lang="fa-IR" sz="2000" b="1" dirty="0">
                <a:solidFill>
                  <a:prstClr val="black"/>
                </a:solidFill>
                <a:cs typeface="B Lotus" panose="00000400000000000000" pitchFamily="2" charset="-78"/>
              </a:rPr>
              <a:t>|1385/08/18</a:t>
            </a:r>
          </a:p>
          <a:p>
            <a:pPr algn="justLow" defTabSz="914126" rtl="1">
              <a:lnSpc>
                <a:spcPct val="150000"/>
              </a:lnSpc>
              <a:defRPr/>
            </a:pPr>
            <a:endParaRPr lang="fa-IR" sz="2000" u="sng" baseline="30000" dirty="0">
              <a:solidFill>
                <a:srgbClr val="FFFF00"/>
              </a:solidFill>
              <a:latin typeface="Calibri" panose="020F0502020204030204" pitchFamily="34" charset="0"/>
              <a:cs typeface="B Titr" panose="00000700000000000000" pitchFamily="2" charset="-78"/>
            </a:endParaRPr>
          </a:p>
          <a:p>
            <a:pPr algn="justLow" rtl="1">
              <a:lnSpc>
                <a:spcPct val="115000"/>
              </a:lnSpc>
              <a:spcAft>
                <a:spcPts val="1000"/>
              </a:spcAft>
            </a:pPr>
            <a:r>
              <a:rPr lang="ar-SA" sz="2000" b="1" dirty="0">
                <a:solidFill>
                  <a:srgbClr val="FFFF00"/>
                </a:solidFill>
                <a:cs typeface="B Titr" panose="00000700000000000000" pitchFamily="2" charset="-78"/>
              </a:rPr>
              <a:t>عمده این است که ما </a:t>
            </a:r>
            <a:r>
              <a:rPr lang="ar-SA" sz="2000" b="1" dirty="0">
                <a:solidFill>
                  <a:schemeClr val="bg1"/>
                </a:solidFill>
                <a:cs typeface="B Titr" panose="00000700000000000000" pitchFamily="2" charset="-78"/>
              </a:rPr>
              <a:t>به خود</a:t>
            </a:r>
            <a:r>
              <a:rPr lang="fa-IR" sz="2000" b="1" dirty="0">
                <a:solidFill>
                  <a:schemeClr val="bg1"/>
                </a:solidFill>
                <a:cs typeface="B Titr" panose="00000700000000000000" pitchFamily="2" charset="-78"/>
              </a:rPr>
              <a:t>‌‌</a:t>
            </a:r>
            <a:r>
              <a:rPr lang="ar-SA" sz="2000" b="1" dirty="0">
                <a:solidFill>
                  <a:schemeClr val="bg1"/>
                </a:solidFill>
                <a:cs typeface="B Titr" panose="00000700000000000000" pitchFamily="2" charset="-78"/>
              </a:rPr>
              <a:t>مان اتکا کنیم</a:t>
            </a:r>
            <a:r>
              <a:rPr lang="ar-SA" sz="2000" b="1" dirty="0">
                <a:solidFill>
                  <a:srgbClr val="FFFF00"/>
                </a:solidFill>
                <a:cs typeface="B Titr" panose="00000700000000000000" pitchFamily="2" charset="-78"/>
              </a:rPr>
              <a:t>؛ اساس کار این است. ما باید به خودمان اتکا کنیم؛ به دیگران نمی‌شود اتکا کرد</a:t>
            </a:r>
            <a:r>
              <a:rPr lang="fa-IR" sz="2000" b="1" dirty="0">
                <a:solidFill>
                  <a:srgbClr val="FFFF00"/>
                </a:solidFill>
                <a:cs typeface="B Titr" panose="00000700000000000000" pitchFamily="2" charset="-78"/>
              </a:rPr>
              <a:t>.</a:t>
            </a:r>
            <a:r>
              <a:rPr lang="ar-SA" sz="2000" b="1" dirty="0">
                <a:solidFill>
                  <a:srgbClr val="FFFF00"/>
                </a:solidFill>
                <a:cs typeface="B Titr" panose="00000700000000000000" pitchFamily="2" charset="-78"/>
              </a:rPr>
              <a:t> به بیگانگان نمی‌شود اتکا کرد</a:t>
            </a:r>
            <a:r>
              <a:rPr lang="fa-IR" sz="2000" b="1" dirty="0">
                <a:solidFill>
                  <a:srgbClr val="FFFF00"/>
                </a:solidFill>
                <a:cs typeface="B Titr" panose="00000700000000000000" pitchFamily="2" charset="-78"/>
              </a:rPr>
              <a:t>،</a:t>
            </a:r>
            <a:r>
              <a:rPr lang="ar-SA" sz="2000" b="1" dirty="0">
                <a:solidFill>
                  <a:srgbClr val="FFFF00"/>
                </a:solidFill>
                <a:cs typeface="B Titr" panose="00000700000000000000" pitchFamily="2" charset="-78"/>
              </a:rPr>
              <a:t> نم</a:t>
            </a:r>
            <a:r>
              <a:rPr lang="fa-IR" sz="2000" b="1" dirty="0">
                <a:solidFill>
                  <a:srgbClr val="FFFF00"/>
                </a:solidFill>
                <a:cs typeface="B Titr" panose="00000700000000000000" pitchFamily="2" charset="-78"/>
              </a:rPr>
              <a:t>ی</a:t>
            </a:r>
            <a:r>
              <a:rPr lang="ar-SA" sz="2000" b="1" dirty="0">
                <a:solidFill>
                  <a:srgbClr val="FFFF00"/>
                </a:solidFill>
                <a:cs typeface="B Titr" panose="00000700000000000000" pitchFamily="2" charset="-78"/>
              </a:rPr>
              <a:t>‌شود اعتماد کرد. </a:t>
            </a:r>
            <a:r>
              <a:rPr lang="fa-IR" sz="2000" b="1" dirty="0">
                <a:solidFill>
                  <a:prstClr val="black"/>
                </a:solidFill>
                <a:cs typeface="B Lotus" panose="00000400000000000000" pitchFamily="2" charset="-78"/>
              </a:rPr>
              <a:t>|1395/1/18</a:t>
            </a:r>
          </a:p>
          <a:p>
            <a:pPr algn="justLow" rtl="1">
              <a:lnSpc>
                <a:spcPct val="115000"/>
              </a:lnSpc>
              <a:spcAft>
                <a:spcPts val="1000"/>
              </a:spcAft>
            </a:pPr>
            <a:endParaRPr lang="fa-IR" sz="2000" b="1" dirty="0">
              <a:solidFill>
                <a:prstClr val="black"/>
              </a:solidFill>
              <a:cs typeface="B Titr" panose="00000700000000000000" pitchFamily="2" charset="-78"/>
            </a:endParaRPr>
          </a:p>
          <a:p>
            <a:pPr algn="justLow" rtl="1">
              <a:lnSpc>
                <a:spcPct val="115000"/>
              </a:lnSpc>
              <a:spcAft>
                <a:spcPts val="1000"/>
              </a:spcAft>
            </a:pPr>
            <a:r>
              <a:rPr lang="fa-IR" sz="2000" b="1" dirty="0">
                <a:solidFill>
                  <a:schemeClr val="bg2"/>
                </a:solidFill>
                <a:cs typeface="B Titr" panose="00000700000000000000" pitchFamily="2" charset="-78"/>
              </a:rPr>
              <a:t>خیلی از مشکلات کشورها را</a:t>
            </a:r>
            <a:r>
              <a:rPr lang="fa-IR" sz="2000" b="1" dirty="0">
                <a:solidFill>
                  <a:srgbClr val="006600"/>
                </a:solidFill>
                <a:cs typeface="B Titr" panose="00000700000000000000" pitchFamily="2" charset="-78"/>
              </a:rPr>
              <a:t> </a:t>
            </a:r>
            <a:r>
              <a:rPr lang="fa-IR" sz="2000" b="1" dirty="0">
                <a:solidFill>
                  <a:schemeClr val="bg1"/>
                </a:solidFill>
                <a:cs typeface="B Titr" panose="00000700000000000000" pitchFamily="2" charset="-78"/>
              </a:rPr>
              <a:t>دیپلماسی توأم با ابتکار و اقتدار </a:t>
            </a:r>
            <a:r>
              <a:rPr lang="fa-IR" sz="2000" b="1" dirty="0">
                <a:solidFill>
                  <a:schemeClr val="bg2"/>
                </a:solidFill>
                <a:cs typeface="B Titr" panose="00000700000000000000" pitchFamily="2" charset="-78"/>
              </a:rPr>
              <a:t>می‌توانند حل کند. در واقع دیپلماسی ابزار کارآمد اقتدار نظام سیاسی است. </a:t>
            </a:r>
            <a:r>
              <a:rPr lang="fa-IR" sz="2000" b="1" dirty="0">
                <a:solidFill>
                  <a:prstClr val="black"/>
                </a:solidFill>
                <a:cs typeface="B Lotus" panose="00000400000000000000" pitchFamily="2" charset="-78"/>
              </a:rPr>
              <a:t>|1379/5/25</a:t>
            </a:r>
          </a:p>
        </p:txBody>
      </p:sp>
    </p:spTree>
    <p:extLst>
      <p:ext uri="{BB962C8B-B14F-4D97-AF65-F5344CB8AC3E}">
        <p14:creationId xmlns:p14="http://schemas.microsoft.com/office/powerpoint/2010/main" val="423458698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C102D-ABFC-454C-9610-14C3502C6760}"/>
              </a:ext>
            </a:extLst>
          </p:cNvPr>
          <p:cNvSpPr>
            <a:spLocks noGrp="1"/>
          </p:cNvSpPr>
          <p:nvPr>
            <p:ph type="title"/>
          </p:nvPr>
        </p:nvSpPr>
        <p:spPr/>
        <p:txBody>
          <a:bodyPr/>
          <a:lstStyle/>
          <a:p>
            <a:r>
              <a:rPr lang="fa-IR" dirty="0"/>
              <a:t>اصول و مبانی در همکاری‌های علمی بین‌المللی</a:t>
            </a:r>
            <a:endParaRPr lang="en-US" dirty="0"/>
          </a:p>
        </p:txBody>
      </p:sp>
      <p:sp>
        <p:nvSpPr>
          <p:cNvPr id="3" name="Content Placeholder 2">
            <a:extLst>
              <a:ext uri="{FF2B5EF4-FFF2-40B4-BE49-F238E27FC236}">
                <a16:creationId xmlns:a16="http://schemas.microsoft.com/office/drawing/2014/main" id="{0F6D2A28-D165-4B44-9AD1-4DF2BE44D392}"/>
              </a:ext>
            </a:extLst>
          </p:cNvPr>
          <p:cNvSpPr>
            <a:spLocks noGrp="1"/>
          </p:cNvSpPr>
          <p:nvPr>
            <p:ph idx="1"/>
          </p:nvPr>
        </p:nvSpPr>
        <p:spPr>
          <a:xfrm>
            <a:off x="390417" y="1349387"/>
            <a:ext cx="9840978" cy="5178175"/>
          </a:xfrm>
        </p:spPr>
        <p:txBody>
          <a:bodyPr>
            <a:normAutofit/>
          </a:bodyPr>
          <a:lstStyle/>
          <a:p>
            <a:r>
              <a:rPr lang="fa-IR" sz="2400" dirty="0"/>
              <a:t>اعمال حکمرانی متمرکز و یکپارچه، مدیریت غیرمتمرکز و توزیع شده در سطح ملی</a:t>
            </a:r>
          </a:p>
          <a:p>
            <a:r>
              <a:rPr lang="fa-IR" sz="2400" dirty="0"/>
              <a:t>توسعه همکاری‌های علمی بین‌المللی در شرایط حاضر هم فرصت هست و هم الزام!</a:t>
            </a:r>
          </a:p>
          <a:p>
            <a:r>
              <a:rPr lang="fa-IR" sz="2400" dirty="0"/>
              <a:t>توجه به تجربیات گذشته و وضع موجود مهم است ولی مبانی و رویکردهای امروز به اقتضای شرایط و نیاز باید کاملا متفاوت ‌باشد.</a:t>
            </a:r>
          </a:p>
          <a:p>
            <a:r>
              <a:rPr lang="fa-IR" sz="2400" dirty="0"/>
              <a:t>تأمین امنیت ملی و منافع همه شرکا در توافقات باید تبیین و رعایت گردد.</a:t>
            </a:r>
          </a:p>
          <a:p>
            <a:r>
              <a:rPr lang="fa-IR" sz="2400" dirty="0"/>
              <a:t>منافع درازمدت و تحقق چشم‌انداز باید مبنای هرگونه توافق و همکاری راهبردی باشد.</a:t>
            </a:r>
          </a:p>
          <a:p>
            <a:endParaRPr lang="fa-IR" sz="2400" dirty="0"/>
          </a:p>
          <a:p>
            <a:endParaRPr lang="en-US" sz="2400" dirty="0"/>
          </a:p>
        </p:txBody>
      </p:sp>
      <p:sp>
        <p:nvSpPr>
          <p:cNvPr id="4" name="Slide Number Placeholder 3">
            <a:extLst>
              <a:ext uri="{FF2B5EF4-FFF2-40B4-BE49-F238E27FC236}">
                <a16:creationId xmlns:a16="http://schemas.microsoft.com/office/drawing/2014/main" id="{C6432C9D-7171-49B2-BD06-529D5B7CDE99}"/>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1828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1C87-6F45-4A0D-B002-8B61EB5126A2}"/>
              </a:ext>
            </a:extLst>
          </p:cNvPr>
          <p:cNvSpPr>
            <a:spLocks noGrp="1"/>
          </p:cNvSpPr>
          <p:nvPr>
            <p:ph type="title"/>
          </p:nvPr>
        </p:nvSpPr>
        <p:spPr>
          <a:xfrm>
            <a:off x="703556" y="1911125"/>
            <a:ext cx="8596668" cy="546595"/>
          </a:xfrm>
          <a:ln>
            <a:solidFill>
              <a:srgbClr val="00B050"/>
            </a:solidFill>
          </a:ln>
        </p:spPr>
        <p:txBody>
          <a:bodyPr>
            <a:normAutofit/>
          </a:bodyPr>
          <a:lstStyle/>
          <a:p>
            <a:pPr algn="ctr"/>
            <a:r>
              <a:rPr lang="fa-IR" b="1" dirty="0"/>
              <a:t>سیاست‌های کلی علم ‌و فناوری </a:t>
            </a:r>
            <a:endParaRPr lang="en-US" dirty="0"/>
          </a:p>
        </p:txBody>
      </p:sp>
      <p:sp>
        <p:nvSpPr>
          <p:cNvPr id="3" name="Content Placeholder 2">
            <a:extLst>
              <a:ext uri="{FF2B5EF4-FFF2-40B4-BE49-F238E27FC236}">
                <a16:creationId xmlns:a16="http://schemas.microsoft.com/office/drawing/2014/main" id="{9EF2DDC5-2D80-4DB9-A95A-F26D3DB3D606}"/>
              </a:ext>
            </a:extLst>
          </p:cNvPr>
          <p:cNvSpPr>
            <a:spLocks noGrp="1"/>
          </p:cNvSpPr>
          <p:nvPr>
            <p:ph idx="1"/>
          </p:nvPr>
        </p:nvSpPr>
        <p:spPr>
          <a:xfrm>
            <a:off x="259240" y="2457720"/>
            <a:ext cx="10008238" cy="4172811"/>
          </a:xfrm>
          <a:ln>
            <a:solidFill>
              <a:srgbClr val="00B050"/>
            </a:solidFill>
          </a:ln>
        </p:spPr>
        <p:txBody>
          <a:bodyPr/>
          <a:lstStyle/>
          <a:p>
            <a:pPr>
              <a:lnSpc>
                <a:spcPct val="120000"/>
              </a:lnSpc>
              <a:spcBef>
                <a:spcPts val="0"/>
              </a:spcBef>
              <a:spcAft>
                <a:spcPts val="1200"/>
              </a:spcAft>
            </a:pPr>
            <a:r>
              <a:rPr lang="fa-IR" dirty="0">
                <a:solidFill>
                  <a:srgbClr val="FF0000"/>
                </a:solidFill>
              </a:rPr>
              <a:t>بند 5-8 : </a:t>
            </a:r>
            <a:r>
              <a:rPr lang="fa-IR" dirty="0"/>
              <a:t>توسعه و تقویت شبکه‌های ارتباطات ملی و فراملی میان دانشگاه‌ها، مراکز علمی، دانشمندان و پژوهشگران و بنگاه‌های توسعه فناوری و نوآوری داخلی و خارجی و گسترش همکاری‌ها در سطوح دولتی و نهادهای مردمی با اولویت کشورهای اسلامی</a:t>
            </a:r>
          </a:p>
          <a:p>
            <a:pPr>
              <a:lnSpc>
                <a:spcPct val="120000"/>
              </a:lnSpc>
              <a:spcBef>
                <a:spcPts val="0"/>
              </a:spcBef>
              <a:spcAft>
                <a:spcPts val="1200"/>
              </a:spcAft>
            </a:pPr>
            <a:r>
              <a:rPr lang="fa-IR" dirty="0">
                <a:solidFill>
                  <a:srgbClr val="FF0000"/>
                </a:solidFill>
              </a:rPr>
              <a:t>بند 6 : </a:t>
            </a:r>
            <a:r>
              <a:rPr lang="fa-IR" dirty="0"/>
              <a:t>گسترش همکاری و تعامل فعال، سازنده و الهام‌بخش در حوزه علم ‌و فناوری با سایر کشورها و مراکز علمی و فنی معتبر منطقه</a:t>
            </a:r>
            <a:r>
              <a:rPr lang="en-US" dirty="0"/>
              <a:t>­</a:t>
            </a:r>
            <a:r>
              <a:rPr lang="fa-IR" dirty="0"/>
              <a:t>ای و جهانی بویژه جهان اسلام همراه با تحکیم استقلال کشور با تأکید بر موارد زیر:</a:t>
            </a:r>
            <a:endParaRPr lang="en-US" dirty="0"/>
          </a:p>
          <a:p>
            <a:pPr lvl="1">
              <a:lnSpc>
                <a:spcPct val="120000"/>
              </a:lnSpc>
              <a:spcBef>
                <a:spcPts val="0"/>
              </a:spcBef>
              <a:spcAft>
                <a:spcPts val="1200"/>
              </a:spcAft>
            </a:pPr>
            <a:r>
              <a:rPr lang="fa-IR" dirty="0"/>
              <a:t>توسعه صنایع و خدمات مبتنی بر علوم و فناوری‌های جدید،</a:t>
            </a:r>
            <a:endParaRPr lang="en-US" dirty="0"/>
          </a:p>
          <a:p>
            <a:pPr lvl="1">
              <a:lnSpc>
                <a:spcPct val="120000"/>
              </a:lnSpc>
              <a:spcBef>
                <a:spcPts val="0"/>
              </a:spcBef>
              <a:spcAft>
                <a:spcPts val="1200"/>
              </a:spcAft>
            </a:pPr>
            <a:r>
              <a:rPr lang="fa-IR" dirty="0"/>
              <a:t> اهتمام بر انتقال فناوری و کسب دانش طراحی و ساخت برای تولید در داخل کشور</a:t>
            </a:r>
            <a:endParaRPr lang="en-US" dirty="0"/>
          </a:p>
          <a:p>
            <a:pPr lvl="1">
              <a:lnSpc>
                <a:spcPct val="120000"/>
              </a:lnSpc>
              <a:spcBef>
                <a:spcPts val="0"/>
              </a:spcBef>
              <a:spcAft>
                <a:spcPts val="1200"/>
              </a:spcAft>
            </a:pPr>
            <a:r>
              <a:rPr lang="fa-IR" dirty="0"/>
              <a:t> استفاده از ظرفیت علمی و فنی ایرانیان مقیم خارج و جذب متخصصان و محققان بر جسته سایر کشورها </a:t>
            </a:r>
            <a:endParaRPr lang="en-US" dirty="0"/>
          </a:p>
          <a:p>
            <a:pPr lvl="1">
              <a:lnSpc>
                <a:spcPct val="120000"/>
              </a:lnSpc>
              <a:spcBef>
                <a:spcPts val="0"/>
              </a:spcBef>
              <a:spcAft>
                <a:spcPts val="1200"/>
              </a:spcAft>
            </a:pPr>
            <a:r>
              <a:rPr lang="en-US" dirty="0"/>
              <a:t> </a:t>
            </a:r>
            <a:r>
              <a:rPr lang="fa-IR" dirty="0"/>
              <a:t>تبدیل ایران به مرکز ثبت مقالات علمی، جذب نتایج پژوهش محققان سایر کشورها بویژه جهان اسلام</a:t>
            </a:r>
            <a:endParaRPr lang="en-US" dirty="0"/>
          </a:p>
          <a:p>
            <a:pPr>
              <a:lnSpc>
                <a:spcPct val="120000"/>
              </a:lnSpc>
              <a:spcBef>
                <a:spcPts val="0"/>
              </a:spcBef>
              <a:spcAft>
                <a:spcPts val="1200"/>
              </a:spcAft>
            </a:pPr>
            <a:endParaRPr lang="en-US" dirty="0"/>
          </a:p>
        </p:txBody>
      </p:sp>
      <p:sp>
        <p:nvSpPr>
          <p:cNvPr id="4" name="Slide Number Placeholder 3">
            <a:extLst>
              <a:ext uri="{FF2B5EF4-FFF2-40B4-BE49-F238E27FC236}">
                <a16:creationId xmlns:a16="http://schemas.microsoft.com/office/drawing/2014/main" id="{665586B4-D758-429F-A776-139ADE6BC315}"/>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
        <p:nvSpPr>
          <p:cNvPr id="5" name="Rectangle 4">
            <a:extLst>
              <a:ext uri="{FF2B5EF4-FFF2-40B4-BE49-F238E27FC236}">
                <a16:creationId xmlns:a16="http://schemas.microsoft.com/office/drawing/2014/main" id="{8289215D-0B86-456A-A3A8-78B47AB48D02}"/>
              </a:ext>
            </a:extLst>
          </p:cNvPr>
          <p:cNvSpPr/>
          <p:nvPr/>
        </p:nvSpPr>
        <p:spPr>
          <a:xfrm>
            <a:off x="259240" y="66948"/>
            <a:ext cx="9485301" cy="1331134"/>
          </a:xfrm>
          <a:prstGeom prst="rect">
            <a:avLst/>
          </a:prstGeom>
          <a:ln>
            <a:solidFill>
              <a:srgbClr val="00B050"/>
            </a:solidFill>
          </a:ln>
        </p:spPr>
        <p:txBody>
          <a:bodyPr wrap="square">
            <a:spAutoFit/>
          </a:bodyPr>
          <a:lstStyle/>
          <a:p>
            <a:pPr lvl="0" algn="ctr" rtl="1">
              <a:lnSpc>
                <a:spcPct val="150000"/>
              </a:lnSpc>
            </a:pPr>
            <a:r>
              <a:rPr lang="fa-IR" sz="2800" dirty="0">
                <a:solidFill>
                  <a:srgbClr val="C00000"/>
                </a:solidFill>
                <a:cs typeface="B Titr" panose="00000700000000000000" pitchFamily="2" charset="-78"/>
              </a:rPr>
              <a:t>بند ب ردیف 6 اصل دوم قانونی اساسی: </a:t>
            </a:r>
          </a:p>
          <a:p>
            <a:pPr lvl="0" algn="ctr" rtl="1">
              <a:lnSpc>
                <a:spcPct val="150000"/>
              </a:lnSpc>
            </a:pPr>
            <a:r>
              <a:rPr lang="fa-IR" sz="2800" dirty="0">
                <a:cs typeface="B Titr" panose="00000700000000000000" pitchFamily="2" charset="-78"/>
              </a:rPr>
              <a:t>استفاده از ظرفیت علم ‌و فناوری و تجارب پیشرفته بشری </a:t>
            </a:r>
          </a:p>
        </p:txBody>
      </p:sp>
    </p:spTree>
    <p:extLst>
      <p:ext uri="{BB962C8B-B14F-4D97-AF65-F5344CB8AC3E}">
        <p14:creationId xmlns:p14="http://schemas.microsoft.com/office/powerpoint/2010/main" val="114467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5"/>
                                        </p:tgtEl>
                                        <p:attrNameLst>
                                          <p:attrName>ppt_x</p:attrName>
                                        </p:attrNameLst>
                                      </p:cBhvr>
                                      <p:tavLst>
                                        <p:tav tm="0">
                                          <p:val>
                                            <p:strVal val="ppt_x"/>
                                          </p:val>
                                        </p:tav>
                                        <p:tav tm="100000">
                                          <p:val>
                                            <p:strVal val="ppt_x"/>
                                          </p:val>
                                        </p:tav>
                                      </p:tavLst>
                                    </p:anim>
                                    <p:anim calcmode="lin" valueType="num">
                                      <p:cBhvr additive="base">
                                        <p:cTn id="12" dur="500"/>
                                        <p:tgtEl>
                                          <p:spTgt spid="5"/>
                                        </p:tgtEl>
                                        <p:attrNameLst>
                                          <p:attrName>ppt_y</p:attrName>
                                        </p:attrNameLst>
                                      </p:cBhvr>
                                      <p:tavLst>
                                        <p:tav tm="0">
                                          <p:val>
                                            <p:strVal val="ppt_y"/>
                                          </p:val>
                                        </p:tav>
                                        <p:tav tm="100000">
                                          <p:val>
                                            <p:strVal val="1+ppt_h/2"/>
                                          </p:val>
                                        </p:tav>
                                      </p:tavLst>
                                    </p:anim>
                                    <p:set>
                                      <p:cBhvr>
                                        <p:cTn id="1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vert="horz" lIns="91440" tIns="45720" rIns="91440" bIns="45720" rtlCol="0" anchor="ctr"/>
          <a:lstStyle/>
          <a:p>
            <a:pPr rtl="0">
              <a:defRPr/>
            </a:pPr>
            <a:fld id="{96E69268-9C8B-4EBF-A9EE-DC5DC2D48DC3}" type="slidenum">
              <a:rPr lang="en-US" sz="1400" b="1" u="sng">
                <a:solidFill>
                  <a:srgbClr val="FFFFFF"/>
                </a:solidFill>
                <a:latin typeface="Calibri" panose="020F0502020204030204"/>
                <a:cs typeface="+mn-cs"/>
              </a:rPr>
              <a:pPr rtl="0">
                <a:defRPr/>
              </a:pPr>
              <a:t>10</a:t>
            </a:fld>
            <a:endParaRPr lang="en-US" sz="1400" b="1" u="sng">
              <a:solidFill>
                <a:srgbClr val="FFFFFF"/>
              </a:solidFill>
              <a:latin typeface="Calibri" panose="020F0502020204030204"/>
              <a:cs typeface="+mn-cs"/>
            </a:endParaRPr>
          </a:p>
        </p:txBody>
      </p:sp>
      <p:sp>
        <p:nvSpPr>
          <p:cNvPr id="6" name="Rectangle 5"/>
          <p:cNvSpPr/>
          <p:nvPr/>
        </p:nvSpPr>
        <p:spPr>
          <a:xfrm>
            <a:off x="437175" y="1450904"/>
            <a:ext cx="9843646" cy="2808461"/>
          </a:xfrm>
          <a:prstGeom prst="rect">
            <a:avLst/>
          </a:prstGeom>
        </p:spPr>
        <p:txBody>
          <a:bodyPr wrap="square">
            <a:spAutoFit/>
          </a:bodyPr>
          <a:lstStyle/>
          <a:p>
            <a:pPr lvl="0" algn="ctr" rtl="1">
              <a:lnSpc>
                <a:spcPct val="150000"/>
              </a:lnSpc>
            </a:pPr>
            <a:r>
              <a:rPr lang="fa-IR" sz="3200" dirty="0">
                <a:solidFill>
                  <a:srgbClr val="CC0066"/>
                </a:solidFill>
                <a:cs typeface="B Titr" panose="00000700000000000000" pitchFamily="2" charset="-78"/>
              </a:rPr>
              <a:t>نقشه جامع علمی دفاعی و امنیتی؛</a:t>
            </a:r>
          </a:p>
          <a:p>
            <a:pPr lvl="0" algn="ctr" rtl="1">
              <a:lnSpc>
                <a:spcPct val="150000"/>
              </a:lnSpc>
            </a:pPr>
            <a:r>
              <a:rPr lang="fa-IR" sz="3200" dirty="0">
                <a:cs typeface="B Titr" panose="00000700000000000000" pitchFamily="2" charset="-78"/>
              </a:rPr>
              <a:t> </a:t>
            </a:r>
            <a:r>
              <a:rPr lang="fa-IR" sz="2800" dirty="0">
                <a:cs typeface="B Titr" panose="00000700000000000000" pitchFamily="2" charset="-78"/>
              </a:rPr>
              <a:t>تعامل با کشورهای غیرمتعارض، استفاده از ظرفیت علمی دانشمندان و نخبگان جهانی، توسعه هدفمند شبکه‌های ارتباطی و همکاری بین‌المللی، توانمندسازی متخصصین در رویارویی با پیچیدگی‌ها و تحولات علمی و فناوری بین‌المللی</a:t>
            </a:r>
          </a:p>
        </p:txBody>
      </p:sp>
    </p:spTree>
    <p:extLst>
      <p:ext uri="{BB962C8B-B14F-4D97-AF65-F5344CB8AC3E}">
        <p14:creationId xmlns:p14="http://schemas.microsoft.com/office/powerpoint/2010/main" val="194538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6"/>
                                        </p:tgtEl>
                                        <p:attrNameLst>
                                          <p:attrName>ppt_x</p:attrName>
                                        </p:attrNameLst>
                                      </p:cBhvr>
                                      <p:tavLst>
                                        <p:tav tm="0">
                                          <p:val>
                                            <p:strVal val="ppt_x"/>
                                          </p:val>
                                        </p:tav>
                                        <p:tav tm="100000">
                                          <p:val>
                                            <p:strVal val="ppt_x"/>
                                          </p:val>
                                        </p:tav>
                                      </p:tavLst>
                                    </p:anim>
                                    <p:anim calcmode="lin" valueType="num">
                                      <p:cBhvr additive="base">
                                        <p:cTn id="12" dur="500"/>
                                        <p:tgtEl>
                                          <p:spTgt spid="6"/>
                                        </p:tgtEl>
                                        <p:attrNameLst>
                                          <p:attrName>ppt_y</p:attrName>
                                        </p:attrNameLst>
                                      </p:cBhvr>
                                      <p:tavLst>
                                        <p:tav tm="0">
                                          <p:val>
                                            <p:strVal val="ppt_y"/>
                                          </p:val>
                                        </p:tav>
                                        <p:tav tm="100000">
                                          <p:val>
                                            <p:strVal val="1+ppt_h/2"/>
                                          </p:val>
                                        </p:tav>
                                      </p:tavLst>
                                    </p:anim>
                                    <p:set>
                                      <p:cBhvr>
                                        <p:cTn id="13"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28B96-7A95-6A74-F01A-29748FE22F6A}"/>
              </a:ext>
            </a:extLst>
          </p:cNvPr>
          <p:cNvSpPr>
            <a:spLocks noGrp="1"/>
          </p:cNvSpPr>
          <p:nvPr>
            <p:ph type="title"/>
          </p:nvPr>
        </p:nvSpPr>
        <p:spPr>
          <a:xfrm>
            <a:off x="677333" y="514705"/>
            <a:ext cx="8596668" cy="734351"/>
          </a:xfrm>
        </p:spPr>
        <p:txBody>
          <a:bodyPr>
            <a:normAutofit/>
          </a:bodyPr>
          <a:lstStyle/>
          <a:p>
            <a:r>
              <a:rPr lang="fa-IR" dirty="0">
                <a:solidFill>
                  <a:srgbClr val="0070C0"/>
                </a:solidFill>
              </a:rPr>
              <a:t>اهداف همکاری‌های علمی بین‌المللی</a:t>
            </a:r>
            <a:endParaRPr lang="en-US" dirty="0"/>
          </a:p>
        </p:txBody>
      </p:sp>
      <p:sp>
        <p:nvSpPr>
          <p:cNvPr id="6" name="Content Placeholder 5">
            <a:extLst>
              <a:ext uri="{FF2B5EF4-FFF2-40B4-BE49-F238E27FC236}">
                <a16:creationId xmlns:a16="http://schemas.microsoft.com/office/drawing/2014/main" id="{47FF4093-A96A-6937-6C3C-C2F7102EA31F}"/>
              </a:ext>
            </a:extLst>
          </p:cNvPr>
          <p:cNvSpPr>
            <a:spLocks noGrp="1"/>
          </p:cNvSpPr>
          <p:nvPr>
            <p:ph sz="quarter" idx="4"/>
          </p:nvPr>
        </p:nvSpPr>
        <p:spPr>
          <a:xfrm>
            <a:off x="815546" y="1433385"/>
            <a:ext cx="8458455" cy="4819134"/>
          </a:xfrm>
        </p:spPr>
        <p:txBody>
          <a:bodyPr>
            <a:normAutofit fontScale="92500" lnSpcReduction="10000"/>
          </a:bodyPr>
          <a:lstStyle/>
          <a:p>
            <a:pPr marL="457200" indent="-457200">
              <a:lnSpc>
                <a:spcPct val="150000"/>
              </a:lnSpc>
              <a:buFont typeface="+mj-lt"/>
              <a:buAutoNum type="arabicPeriod"/>
            </a:pPr>
            <a:r>
              <a:rPr lang="fa-IR" sz="2400" dirty="0"/>
              <a:t>تحقق پیشرفت جهشی علمی</a:t>
            </a:r>
          </a:p>
          <a:p>
            <a:pPr marL="457200" indent="-457200">
              <a:lnSpc>
                <a:spcPct val="150000"/>
              </a:lnSpc>
              <a:buFont typeface="+mj-lt"/>
              <a:buAutoNum type="arabicPeriod"/>
            </a:pPr>
            <a:r>
              <a:rPr lang="fa-IR" sz="2400" dirty="0"/>
              <a:t>اندازه‌سازی بازار هدف و تأمین منابع</a:t>
            </a:r>
          </a:p>
          <a:p>
            <a:pPr marL="457200" indent="-457200">
              <a:lnSpc>
                <a:spcPct val="150000"/>
              </a:lnSpc>
              <a:buFont typeface="+mj-lt"/>
              <a:buAutoNum type="arabicPeriod"/>
            </a:pPr>
            <a:r>
              <a:rPr lang="fa-IR" sz="2400" dirty="0"/>
              <a:t>جذب نخبگان و رفع کمبود متخصص</a:t>
            </a:r>
          </a:p>
          <a:p>
            <a:pPr marL="457200" indent="-457200">
              <a:lnSpc>
                <a:spcPct val="150000"/>
              </a:lnSpc>
              <a:buFont typeface="+mj-lt"/>
              <a:buAutoNum type="arabicPeriod"/>
            </a:pPr>
            <a:r>
              <a:rPr lang="fa-IR" sz="2400" dirty="0"/>
              <a:t>دسترسی به زیرساخت‌های آزمایشگاهی و نرم‌افزارهای پیشرفته</a:t>
            </a:r>
          </a:p>
          <a:p>
            <a:pPr marL="457200" indent="-457200">
              <a:lnSpc>
                <a:spcPct val="150000"/>
              </a:lnSpc>
              <a:buFont typeface="+mj-lt"/>
              <a:buAutoNum type="arabicPeriod"/>
            </a:pPr>
            <a:r>
              <a:rPr lang="fa-IR" sz="2400" dirty="0"/>
              <a:t>تحکیم روابط سیاسی و حفظ صلح</a:t>
            </a:r>
          </a:p>
          <a:p>
            <a:pPr marL="457200" indent="-457200">
              <a:lnSpc>
                <a:spcPct val="150000"/>
              </a:lnSpc>
              <a:buFont typeface="+mj-lt"/>
              <a:buAutoNum type="arabicPeriod"/>
            </a:pPr>
            <a:r>
              <a:rPr lang="fa-IR" sz="2400" dirty="0"/>
              <a:t>شکوفایی اقتصادی و افزایش رفاه عمومی</a:t>
            </a:r>
          </a:p>
          <a:p>
            <a:pPr marL="457200" indent="-457200">
              <a:lnSpc>
                <a:spcPct val="150000"/>
              </a:lnSpc>
              <a:buFont typeface="+mj-lt"/>
              <a:buAutoNum type="arabicPeriod"/>
            </a:pPr>
            <a:r>
              <a:rPr lang="fa-IR" sz="2400" dirty="0"/>
              <a:t>قوی شدن و مقابله با تهدیدهای احتمالی</a:t>
            </a:r>
          </a:p>
          <a:p>
            <a:pPr marL="457200" indent="-457200">
              <a:lnSpc>
                <a:spcPct val="150000"/>
              </a:lnSpc>
              <a:buFont typeface="+mj-lt"/>
              <a:buAutoNum type="arabicPeriod"/>
            </a:pPr>
            <a:r>
              <a:rPr lang="fa-IR" sz="2400" dirty="0"/>
              <a:t>افزایش سرعت، اعتبار و کیفیت تحقیقات و کاهش شکاف علمی </a:t>
            </a:r>
          </a:p>
          <a:p>
            <a:pPr marL="457200" indent="-457200">
              <a:lnSpc>
                <a:spcPct val="150000"/>
              </a:lnSpc>
              <a:buFont typeface="+mj-lt"/>
              <a:buAutoNum type="arabicPeriod"/>
            </a:pPr>
            <a:endParaRPr lang="fa-IR" sz="2400" dirty="0"/>
          </a:p>
          <a:p>
            <a:pPr marL="457200" indent="-457200">
              <a:lnSpc>
                <a:spcPct val="150000"/>
              </a:lnSpc>
              <a:buFont typeface="+mj-lt"/>
              <a:buAutoNum type="arabicPeriod"/>
            </a:pPr>
            <a:endParaRPr lang="en-US" sz="2400" dirty="0"/>
          </a:p>
        </p:txBody>
      </p:sp>
      <p:sp>
        <p:nvSpPr>
          <p:cNvPr id="7" name="Slide Number Placeholder 6">
            <a:extLst>
              <a:ext uri="{FF2B5EF4-FFF2-40B4-BE49-F238E27FC236}">
                <a16:creationId xmlns:a16="http://schemas.microsoft.com/office/drawing/2014/main" id="{39F3F2E2-77C4-0C2A-2777-0EFE1445CBFC}"/>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981413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98907-C00A-4A8A-8B69-3E5282D13C50}"/>
              </a:ext>
            </a:extLst>
          </p:cNvPr>
          <p:cNvSpPr>
            <a:spLocks noGrp="1"/>
          </p:cNvSpPr>
          <p:nvPr>
            <p:ph type="title"/>
          </p:nvPr>
        </p:nvSpPr>
        <p:spPr/>
        <p:txBody>
          <a:bodyPr/>
          <a:lstStyle/>
          <a:p>
            <a:r>
              <a:rPr lang="fa-IR" dirty="0"/>
              <a:t>عوامل مؤثر درهمکاری‌ها</a:t>
            </a:r>
            <a:endParaRPr lang="en-US" dirty="0"/>
          </a:p>
        </p:txBody>
      </p:sp>
      <p:sp>
        <p:nvSpPr>
          <p:cNvPr id="3" name="Content Placeholder 2">
            <a:extLst>
              <a:ext uri="{FF2B5EF4-FFF2-40B4-BE49-F238E27FC236}">
                <a16:creationId xmlns:a16="http://schemas.microsoft.com/office/drawing/2014/main" id="{1BA22FA2-C865-4874-BE3F-FEBE2B7815BD}"/>
              </a:ext>
            </a:extLst>
          </p:cNvPr>
          <p:cNvSpPr>
            <a:spLocks noGrp="1"/>
          </p:cNvSpPr>
          <p:nvPr>
            <p:ph idx="1"/>
          </p:nvPr>
        </p:nvSpPr>
        <p:spPr>
          <a:xfrm>
            <a:off x="390417" y="1076061"/>
            <a:ext cx="10508242" cy="5440229"/>
          </a:xfrm>
          <a:solidFill>
            <a:schemeClr val="bg1"/>
          </a:solidFill>
        </p:spPr>
        <p:txBody>
          <a:bodyPr>
            <a:normAutofit/>
          </a:bodyPr>
          <a:lstStyle/>
          <a:p>
            <a:r>
              <a:rPr lang="fa-IR" dirty="0"/>
              <a:t>پایبندی و رعایت منافع طرفین در همکاری‌ها منطبق بر اهداف ملی توسعه</a:t>
            </a:r>
          </a:p>
          <a:p>
            <a:r>
              <a:rPr lang="fa-IR" dirty="0"/>
              <a:t>وجود موافقت‌نامه معتبر و طرح و برنامه شفاف با اهداف کمّی مشخص</a:t>
            </a:r>
          </a:p>
          <a:p>
            <a:r>
              <a:rPr lang="fa-IR" dirty="0"/>
              <a:t>شفاف‌سازی الزامات همکاری و نحوه تأمین آنها</a:t>
            </a:r>
          </a:p>
          <a:p>
            <a:r>
              <a:rPr lang="fa-IR" dirty="0"/>
              <a:t>متنوع‌سازی نوع و اندازه همکاری‌ها با توجه به توانمندی‌ها و نیازها</a:t>
            </a:r>
          </a:p>
          <a:p>
            <a:r>
              <a:rPr lang="fa-IR" dirty="0"/>
              <a:t>وجود مراکز تخصصی و نیروی انسانی متخصص در طرفین متناسب با موضوع همکاری</a:t>
            </a:r>
          </a:p>
          <a:p>
            <a:r>
              <a:rPr lang="fa-IR" dirty="0"/>
              <a:t>تسهیل در رفت و آمد و شکل‌دهی کسب و کار مرتبط در کشورهای همکار</a:t>
            </a:r>
          </a:p>
          <a:p>
            <a:r>
              <a:rPr lang="fa-IR" dirty="0"/>
              <a:t>ایجاد کمیسیون مشترک همکاری و نظارت تام‌الاختیار با هدف گسترش کمی و کیفی همکاری‌ها</a:t>
            </a:r>
          </a:p>
          <a:p>
            <a:r>
              <a:rPr lang="fa-IR" dirty="0"/>
              <a:t>برگزاری انواع همایش‌ها، نمایشگاه‌ها و مجامع علمی با حضور نقش‌آفرینان به منظور گسترش فرصت‌ها</a:t>
            </a:r>
          </a:p>
          <a:p>
            <a:r>
              <a:rPr lang="fa-IR" dirty="0"/>
              <a:t>حضور و مشارکت انبوه مردم در این همکاری‌ها یا مردمی‌سازی همکاری‌ها با محوریت شرکت‌های دانش‌بنیان</a:t>
            </a:r>
          </a:p>
          <a:p>
            <a:r>
              <a:rPr lang="fa-IR" dirty="0"/>
              <a:t>اراده سیاسی، روابط دیپلماتیک و دیپلماسی علمی</a:t>
            </a:r>
          </a:p>
          <a:p>
            <a:r>
              <a:rPr lang="fa-IR" dirty="0"/>
              <a:t>ایجاد زیرساخت‌های ارتباطی و فناوری اطلاعات، حمل و نقل و تردد و استانداردها</a:t>
            </a:r>
          </a:p>
          <a:p>
            <a:r>
              <a:rPr lang="fa-IR" dirty="0"/>
              <a:t>تامین بودجه مشترک و اشتراک زیرساخت‌های گرانقیمت</a:t>
            </a:r>
          </a:p>
        </p:txBody>
      </p:sp>
      <p:sp>
        <p:nvSpPr>
          <p:cNvPr id="4" name="Slide Number Placeholder 3">
            <a:extLst>
              <a:ext uri="{FF2B5EF4-FFF2-40B4-BE49-F238E27FC236}">
                <a16:creationId xmlns:a16="http://schemas.microsoft.com/office/drawing/2014/main" id="{EE68FF31-4736-490A-8789-8A931219787C}"/>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932666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6D387-6C83-459F-8929-5939282BE44D}"/>
              </a:ext>
            </a:extLst>
          </p:cNvPr>
          <p:cNvSpPr>
            <a:spLocks noGrp="1"/>
          </p:cNvSpPr>
          <p:nvPr>
            <p:ph type="title"/>
          </p:nvPr>
        </p:nvSpPr>
        <p:spPr/>
        <p:txBody>
          <a:bodyPr/>
          <a:lstStyle/>
          <a:p>
            <a:r>
              <a:rPr lang="fa-IR" dirty="0"/>
              <a:t>ادله‌های ترسیم افق نو در همکاری‌های علمی</a:t>
            </a:r>
            <a:endParaRPr lang="en-US" dirty="0"/>
          </a:p>
        </p:txBody>
      </p:sp>
      <p:sp>
        <p:nvSpPr>
          <p:cNvPr id="3" name="Content Placeholder 2">
            <a:extLst>
              <a:ext uri="{FF2B5EF4-FFF2-40B4-BE49-F238E27FC236}">
                <a16:creationId xmlns:a16="http://schemas.microsoft.com/office/drawing/2014/main" id="{D41634FA-46F1-4139-8F4D-0E3D4303B5AC}"/>
              </a:ext>
            </a:extLst>
          </p:cNvPr>
          <p:cNvSpPr>
            <a:spLocks noGrp="1"/>
          </p:cNvSpPr>
          <p:nvPr>
            <p:ph idx="1"/>
          </p:nvPr>
        </p:nvSpPr>
        <p:spPr>
          <a:xfrm>
            <a:off x="390416" y="1076061"/>
            <a:ext cx="9827781" cy="5695551"/>
          </a:xfrm>
        </p:spPr>
        <p:txBody>
          <a:bodyPr>
            <a:normAutofit/>
          </a:bodyPr>
          <a:lstStyle/>
          <a:p>
            <a:pPr marL="457200" indent="-457200">
              <a:lnSpc>
                <a:spcPct val="120000"/>
              </a:lnSpc>
              <a:buFont typeface="+mj-lt"/>
              <a:buAutoNum type="arabicPeriod"/>
            </a:pPr>
            <a:r>
              <a:rPr lang="fa-IR" dirty="0"/>
              <a:t>تغییر دسته‌بندی‌های سیاسی در منطقه و جهان</a:t>
            </a:r>
          </a:p>
          <a:p>
            <a:pPr marL="457200" indent="-457200">
              <a:lnSpc>
                <a:spcPct val="120000"/>
              </a:lnSpc>
              <a:buFont typeface="+mj-lt"/>
              <a:buAutoNum type="arabicPeriod"/>
            </a:pPr>
            <a:r>
              <a:rPr lang="fa-IR" dirty="0"/>
              <a:t>جهان‌وطنی علم و ضرورت تعامل با جهان</a:t>
            </a:r>
          </a:p>
          <a:p>
            <a:pPr marL="457200" indent="-457200">
              <a:lnSpc>
                <a:spcPct val="120000"/>
              </a:lnSpc>
              <a:buFont typeface="+mj-lt"/>
              <a:buAutoNum type="arabicPeriod"/>
            </a:pPr>
            <a:r>
              <a:rPr lang="fa-IR" dirty="0"/>
              <a:t>اهداف و تجربیات جهان در همکاری‌های علمی</a:t>
            </a:r>
          </a:p>
          <a:p>
            <a:pPr marL="457200" indent="-457200">
              <a:lnSpc>
                <a:spcPct val="120000"/>
              </a:lnSpc>
              <a:buFont typeface="+mj-lt"/>
              <a:buAutoNum type="arabicPeriod"/>
            </a:pPr>
            <a:r>
              <a:rPr lang="fa-IR" dirty="0"/>
              <a:t>تجربیات کشور و بلوغ نسبی ایجاد شده</a:t>
            </a:r>
          </a:p>
          <a:p>
            <a:pPr marL="457200" indent="-457200">
              <a:lnSpc>
                <a:spcPct val="120000"/>
              </a:lnSpc>
              <a:buFont typeface="+mj-lt"/>
              <a:buAutoNum type="arabicPeriod"/>
            </a:pPr>
            <a:r>
              <a:rPr lang="fa-IR" dirty="0"/>
              <a:t>ضروررت دستیابی به قله‌های علم و فناوری</a:t>
            </a:r>
          </a:p>
          <a:p>
            <a:pPr marL="457200" indent="-457200">
              <a:lnSpc>
                <a:spcPct val="120000"/>
              </a:lnSpc>
              <a:buFont typeface="+mj-lt"/>
              <a:buAutoNum type="arabicPeriod"/>
            </a:pPr>
            <a:r>
              <a:rPr lang="fa-IR" dirty="0"/>
              <a:t>اهمیت و جایگاه علم در هرگونه پیشرفت و اقتدار ملی</a:t>
            </a:r>
          </a:p>
          <a:p>
            <a:pPr marL="457200" indent="-457200">
              <a:lnSpc>
                <a:spcPct val="120000"/>
              </a:lnSpc>
              <a:buFont typeface="+mj-lt"/>
              <a:buAutoNum type="arabicPeriod"/>
            </a:pPr>
            <a:r>
              <a:rPr lang="fa-IR" dirty="0"/>
              <a:t>تقویت نقش و جایگاه علمی ایران در جهان متناسب با جایگاه سیاسی و اجتماعی آن</a:t>
            </a:r>
          </a:p>
          <a:p>
            <a:pPr marL="457200" indent="-457200">
              <a:lnSpc>
                <a:spcPct val="120000"/>
              </a:lnSpc>
              <a:buFont typeface="+mj-lt"/>
              <a:buAutoNum type="arabicPeriod"/>
            </a:pPr>
            <a:r>
              <a:rPr lang="fa-IR" dirty="0"/>
              <a:t>پیگیری انقلاب علمی نوین با تکیه بر اصول و مبانی ناب اسلامی در موضوع و روش</a:t>
            </a:r>
          </a:p>
          <a:p>
            <a:pPr marL="457200" indent="-457200">
              <a:lnSpc>
                <a:spcPct val="120000"/>
              </a:lnSpc>
              <a:buFont typeface="+mj-lt"/>
              <a:buAutoNum type="arabicPeriod"/>
            </a:pPr>
            <a:r>
              <a:rPr lang="fa-IR" dirty="0"/>
              <a:t>پیدایش چالش‌ها، بحران‌های غیر منتظره، مسائل پیچیده و بزرگ</a:t>
            </a:r>
          </a:p>
          <a:p>
            <a:pPr marL="457200" indent="-457200">
              <a:lnSpc>
                <a:spcPct val="120000"/>
              </a:lnSpc>
              <a:buFont typeface="+mj-lt"/>
              <a:buAutoNum type="arabicPeriod"/>
            </a:pPr>
            <a:r>
              <a:rPr lang="fa-IR" dirty="0"/>
              <a:t>ظهور بازیگران جدید و جابجایی مراکز ثقل علمی و تثبیت جایگاه ایران</a:t>
            </a:r>
          </a:p>
          <a:p>
            <a:pPr marL="457200" indent="-457200">
              <a:lnSpc>
                <a:spcPct val="120000"/>
              </a:lnSpc>
              <a:buFont typeface="+mj-lt"/>
              <a:buAutoNum type="arabicPeriod"/>
            </a:pPr>
            <a:r>
              <a:rPr lang="fa-IR" dirty="0"/>
              <a:t>هزینه‌های رو به رشد فناوری‌های نوظهور</a:t>
            </a:r>
          </a:p>
          <a:p>
            <a:pPr marL="457200" indent="-457200">
              <a:lnSpc>
                <a:spcPct val="120000"/>
              </a:lnSpc>
              <a:buFont typeface="+mj-lt"/>
              <a:buAutoNum type="arabicPeriod"/>
            </a:pPr>
            <a:endParaRPr lang="en-US" dirty="0"/>
          </a:p>
        </p:txBody>
      </p:sp>
      <p:sp>
        <p:nvSpPr>
          <p:cNvPr id="4" name="Slide Number Placeholder 3">
            <a:extLst>
              <a:ext uri="{FF2B5EF4-FFF2-40B4-BE49-F238E27FC236}">
                <a16:creationId xmlns:a16="http://schemas.microsoft.com/office/drawing/2014/main" id="{EF2C98D9-2655-4583-AAA2-C06AD838DF56}"/>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943187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35F05-2F9A-47F6-AE40-0C3CBCB783C5}"/>
              </a:ext>
            </a:extLst>
          </p:cNvPr>
          <p:cNvSpPr>
            <a:spLocks noGrp="1"/>
          </p:cNvSpPr>
          <p:nvPr>
            <p:ph type="title"/>
          </p:nvPr>
        </p:nvSpPr>
        <p:spPr/>
        <p:txBody>
          <a:bodyPr/>
          <a:lstStyle/>
          <a:p>
            <a:r>
              <a:rPr lang="fa-IR" dirty="0"/>
              <a:t>زیست‌بوم همکاری‌های علمی</a:t>
            </a:r>
            <a:endParaRPr lang="en-US" dirty="0"/>
          </a:p>
        </p:txBody>
      </p:sp>
      <p:graphicFrame>
        <p:nvGraphicFramePr>
          <p:cNvPr id="5" name="Content Placeholder 4">
            <a:extLst>
              <a:ext uri="{FF2B5EF4-FFF2-40B4-BE49-F238E27FC236}">
                <a16:creationId xmlns:a16="http://schemas.microsoft.com/office/drawing/2014/main" id="{1FDFA499-3A28-4DEF-A77D-F1D22EFC20EA}"/>
              </a:ext>
            </a:extLst>
          </p:cNvPr>
          <p:cNvGraphicFramePr>
            <a:graphicFrameLocks noGrp="1"/>
          </p:cNvGraphicFramePr>
          <p:nvPr>
            <p:ph idx="1"/>
            <p:extLst>
              <p:ext uri="{D42A27DB-BD31-4B8C-83A1-F6EECF244321}">
                <p14:modId xmlns:p14="http://schemas.microsoft.com/office/powerpoint/2010/main" val="990016088"/>
              </p:ext>
            </p:extLst>
          </p:nvPr>
        </p:nvGraphicFramePr>
        <p:xfrm>
          <a:off x="390525" y="1349375"/>
          <a:ext cx="9359900" cy="5178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71840E4-9F1D-4AB2-8C52-EE41D6A0D721}"/>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172861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307E2-E852-40D8-9D95-C526BB6EC692}"/>
              </a:ext>
            </a:extLst>
          </p:cNvPr>
          <p:cNvSpPr>
            <a:spLocks noGrp="1"/>
          </p:cNvSpPr>
          <p:nvPr>
            <p:ph type="title"/>
          </p:nvPr>
        </p:nvSpPr>
        <p:spPr/>
        <p:txBody>
          <a:bodyPr/>
          <a:lstStyle/>
          <a:p>
            <a:r>
              <a:rPr lang="fa-IR" dirty="0"/>
              <a:t>اجزای هر عامل و نقش و وظایف هر یک از آنها</a:t>
            </a:r>
            <a:endParaRPr lang="en-US" dirty="0"/>
          </a:p>
        </p:txBody>
      </p:sp>
      <p:sp>
        <p:nvSpPr>
          <p:cNvPr id="3" name="Content Placeholder 2">
            <a:extLst>
              <a:ext uri="{FF2B5EF4-FFF2-40B4-BE49-F238E27FC236}">
                <a16:creationId xmlns:a16="http://schemas.microsoft.com/office/drawing/2014/main" id="{1F59F37F-FC7D-4F79-8E7E-2B08ED73E4A6}"/>
              </a:ext>
            </a:extLst>
          </p:cNvPr>
          <p:cNvSpPr>
            <a:spLocks noGrp="1"/>
          </p:cNvSpPr>
          <p:nvPr>
            <p:ph idx="1"/>
          </p:nvPr>
        </p:nvSpPr>
        <p:spPr>
          <a:xfrm>
            <a:off x="390417" y="1349387"/>
            <a:ext cx="10508242" cy="5178175"/>
          </a:xfrm>
        </p:spPr>
        <p:txBody>
          <a:bodyPr/>
          <a:lstStyle/>
          <a:p>
            <a:pPr marL="457200" indent="-457200">
              <a:buClr>
                <a:schemeClr val="tx1"/>
              </a:buClr>
              <a:buSzPct val="100000"/>
              <a:buFont typeface="+mj-lt"/>
              <a:buAutoNum type="arabicPeriod"/>
            </a:pPr>
            <a:r>
              <a:rPr lang="fa-IR" dirty="0"/>
              <a:t>حاکمیت: </a:t>
            </a:r>
            <a:r>
              <a:rPr lang="fa-IR" sz="1800" dirty="0"/>
              <a:t>(سیاست‌گذاری، تسهیلگری، پایش)</a:t>
            </a:r>
          </a:p>
          <a:p>
            <a:pPr lvl="1">
              <a:buClr>
                <a:srgbClr val="00B050"/>
              </a:buClr>
            </a:pPr>
            <a:r>
              <a:rPr lang="fa-IR" dirty="0"/>
              <a:t>مقام معظم رهبری (تدابیر، فرامین و رهنمودها)</a:t>
            </a:r>
          </a:p>
          <a:p>
            <a:pPr lvl="1">
              <a:buClr>
                <a:srgbClr val="00B050"/>
              </a:buClr>
            </a:pPr>
            <a:r>
              <a:rPr lang="fa-IR" dirty="0"/>
              <a:t>مجمع تشخیص مصلحت نظام(سیاست‌های کلی) </a:t>
            </a:r>
          </a:p>
          <a:p>
            <a:pPr lvl="1">
              <a:buClr>
                <a:srgbClr val="00B050"/>
              </a:buClr>
            </a:pPr>
            <a:r>
              <a:rPr lang="fa-IR" dirty="0"/>
              <a:t>مجلس شورای اسلامی (قانون مورد نیاز، بودجه سالانه)</a:t>
            </a:r>
          </a:p>
          <a:p>
            <a:pPr lvl="1">
              <a:buClr>
                <a:srgbClr val="00B050"/>
              </a:buClr>
            </a:pPr>
            <a:r>
              <a:rPr lang="fa-IR" dirty="0"/>
              <a:t>شورای عالی انقلاب فرهنگی (آئین‌نامه، دستورالعمل، تقسیم‌کار کلان، نظارت راهبردی)</a:t>
            </a:r>
            <a:endParaRPr lang="en-US" dirty="0"/>
          </a:p>
          <a:p>
            <a:pPr lvl="1">
              <a:buClr>
                <a:srgbClr val="00B050"/>
              </a:buClr>
            </a:pPr>
            <a:r>
              <a:rPr lang="fa-IR" dirty="0"/>
              <a:t>وزارت امور خارجه (تطبیق و تنظیم دیپلماسی عمومی با دیپلماسی علمی و پشتیبانی از آن)</a:t>
            </a:r>
          </a:p>
          <a:p>
            <a:pPr lvl="1">
              <a:buClr>
                <a:srgbClr val="00B050"/>
              </a:buClr>
            </a:pPr>
            <a:r>
              <a:rPr lang="fa-IR" dirty="0"/>
              <a:t>وزارتین علوم و بهداشت (تعیین زمینه‌های اولویت‌دار همکاری، شیوه‌های همکاری، سازماندهی دانشگاه‌ها و مراکز علمی)</a:t>
            </a:r>
          </a:p>
          <a:p>
            <a:pPr lvl="1">
              <a:buClr>
                <a:srgbClr val="00B050"/>
              </a:buClr>
            </a:pPr>
            <a:r>
              <a:rPr lang="fa-IR" dirty="0"/>
              <a:t>معاونت علمی و فناوری ریاست جمهوری (اداره امور سازمان متولی همکاری‌های علمی در سطح ملی با همکاری و مشارکت همه نقش‌آفرینان)</a:t>
            </a:r>
          </a:p>
          <a:p>
            <a:pPr lvl="1">
              <a:buClr>
                <a:srgbClr val="00B050"/>
              </a:buClr>
            </a:pPr>
            <a:r>
              <a:rPr lang="fa-IR" dirty="0"/>
              <a:t>ستاد کل نیروهای مسلح (همکاری و مشارکت در سیاستگذاری و بهره‌برداری از نتایج همکاری‌ها)</a:t>
            </a:r>
          </a:p>
          <a:p>
            <a:pPr lvl="1">
              <a:buClr>
                <a:srgbClr val="00B050"/>
              </a:buClr>
            </a:pPr>
            <a:r>
              <a:rPr lang="fa-IR" dirty="0"/>
              <a:t>شورای عالی حوزه‌های علمیه کشور (مشابه وزارتین  در حوزه موضوعی مرتبط)</a:t>
            </a:r>
          </a:p>
          <a:p>
            <a:pPr lvl="1">
              <a:buClr>
                <a:srgbClr val="00B050"/>
              </a:buClr>
            </a:pPr>
            <a:r>
              <a:rPr lang="fa-IR" dirty="0"/>
              <a:t>مرکز همکاری‌های پیشرفت و تحول ریاست جمهوری (مشارکت در سیاست‌گذاری و اقدامات هماهنگی ارتباط‌گیری و حمایت از همکاری‌ها)</a:t>
            </a:r>
          </a:p>
        </p:txBody>
      </p:sp>
      <p:sp>
        <p:nvSpPr>
          <p:cNvPr id="4" name="Slide Number Placeholder 3">
            <a:extLst>
              <a:ext uri="{FF2B5EF4-FFF2-40B4-BE49-F238E27FC236}">
                <a16:creationId xmlns:a16="http://schemas.microsoft.com/office/drawing/2014/main" id="{C249C3DF-4212-4E9A-9D71-9BC552CA7638}"/>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3228738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A15583-CA67-46D4-B2F7-0846868C8999}"/>
              </a:ext>
            </a:extLst>
          </p:cNvPr>
          <p:cNvSpPr>
            <a:spLocks noGrp="1"/>
          </p:cNvSpPr>
          <p:nvPr>
            <p:ph idx="1"/>
          </p:nvPr>
        </p:nvSpPr>
        <p:spPr>
          <a:xfrm>
            <a:off x="390417" y="444842"/>
            <a:ext cx="9692697" cy="6326769"/>
          </a:xfrm>
        </p:spPr>
        <p:txBody>
          <a:bodyPr>
            <a:normAutofit/>
          </a:bodyPr>
          <a:lstStyle/>
          <a:p>
            <a:pPr marL="457200" indent="-457200">
              <a:buClrTx/>
              <a:buSzPct val="100000"/>
              <a:buFont typeface="+mj-lt"/>
              <a:buAutoNum type="arabicPeriod" startAt="2"/>
            </a:pPr>
            <a:r>
              <a:rPr lang="fa-IR" dirty="0"/>
              <a:t>مجریان: (طراحی و پیاده‌سازی الگوهای همکاری به اقتضای موضوع و ظرفیت‌های موجود و ارائه نتایج و دستاورد‌های حاصله به همراه ارزیابی و پیشنهاد برای بهبود مستمر)</a:t>
            </a:r>
          </a:p>
          <a:p>
            <a:pPr lvl="1">
              <a:buClr>
                <a:srgbClr val="00B050"/>
              </a:buClr>
            </a:pPr>
            <a:r>
              <a:rPr lang="fa-IR" dirty="0"/>
              <a:t>دانشگاه‌ها</a:t>
            </a:r>
          </a:p>
          <a:p>
            <a:pPr lvl="1">
              <a:buClr>
                <a:srgbClr val="00B050"/>
              </a:buClr>
            </a:pPr>
            <a:r>
              <a:rPr lang="fa-IR" dirty="0"/>
              <a:t>پژوهشگاه‌ها</a:t>
            </a:r>
          </a:p>
          <a:p>
            <a:pPr lvl="1">
              <a:buClr>
                <a:srgbClr val="00B050"/>
              </a:buClr>
            </a:pPr>
            <a:r>
              <a:rPr lang="fa-IR" dirty="0"/>
              <a:t>اندیشگاه‌ها</a:t>
            </a:r>
          </a:p>
          <a:p>
            <a:pPr lvl="1">
              <a:buClr>
                <a:srgbClr val="00B050"/>
              </a:buClr>
            </a:pPr>
            <a:r>
              <a:rPr lang="fa-IR" dirty="0"/>
              <a:t>بوستان‌های فناوری و نوآوری</a:t>
            </a:r>
          </a:p>
          <a:p>
            <a:pPr lvl="1">
              <a:buClr>
                <a:srgbClr val="00B050"/>
              </a:buClr>
            </a:pPr>
            <a:r>
              <a:rPr lang="fa-IR" dirty="0"/>
              <a:t>شرکت‌های دانش‌بنیان</a:t>
            </a:r>
          </a:p>
          <a:p>
            <a:pPr lvl="1">
              <a:buClr>
                <a:srgbClr val="00B050"/>
              </a:buClr>
            </a:pPr>
            <a:r>
              <a:rPr lang="fa-IR" dirty="0"/>
              <a:t>مؤسسات علمی حوزه‌های علمیه</a:t>
            </a:r>
          </a:p>
          <a:p>
            <a:pPr lvl="1">
              <a:buClr>
                <a:srgbClr val="00B050"/>
              </a:buClr>
            </a:pPr>
            <a:r>
              <a:rPr lang="fa-IR" dirty="0"/>
              <a:t>سازمان‌ها و مراکز تحقیق و توسعه</a:t>
            </a:r>
          </a:p>
          <a:p>
            <a:pPr lvl="1">
              <a:buClr>
                <a:srgbClr val="00B050"/>
              </a:buClr>
            </a:pPr>
            <a:r>
              <a:rPr lang="fa-IR" dirty="0"/>
              <a:t>مراکز نوآوری بسیج</a:t>
            </a:r>
          </a:p>
          <a:p>
            <a:pPr lvl="1">
              <a:buClr>
                <a:srgbClr val="00B050"/>
              </a:buClr>
            </a:pPr>
            <a:r>
              <a:rPr lang="fa-IR" dirty="0"/>
              <a:t>سایر مراکز علمی معتبر</a:t>
            </a:r>
          </a:p>
          <a:p>
            <a:pPr marL="457200" indent="-457200">
              <a:buClrTx/>
              <a:buSzPct val="100000"/>
              <a:buFont typeface="+mj-lt"/>
              <a:buAutoNum type="arabicPeriod" startAt="3"/>
            </a:pPr>
            <a:r>
              <a:rPr lang="fa-IR" dirty="0"/>
              <a:t>قوانین و مقررات (استحکام بخشی به همکاری‌ها با تسهیل در ارتباط در عین رعایت منافع و امنیت ملی)</a:t>
            </a:r>
          </a:p>
          <a:p>
            <a:pPr marL="857250" lvl="1" indent="-457200">
              <a:buClr>
                <a:srgbClr val="00B050"/>
              </a:buClr>
              <a:buSzPct val="100000"/>
              <a:buFont typeface="Wingdings" panose="05000000000000000000" pitchFamily="2" charset="2"/>
              <a:buChar char="Ø"/>
            </a:pPr>
            <a:r>
              <a:rPr lang="fa-IR" dirty="0"/>
              <a:t>مجلس شورای اسلامی با بررسی و بازنگری اساسی در مقررات موجود، قانونی پویا و انگیزشی برای همکاری‌های علمی در راستای تامین منافع ملی با حفظ امنیت تدوین و برای اجرا ابلاغ نماید.</a:t>
            </a:r>
          </a:p>
          <a:p>
            <a:pPr marL="857250" lvl="1" indent="-457200">
              <a:buClr>
                <a:srgbClr val="00B050"/>
              </a:buClr>
              <a:buSzPct val="100000"/>
              <a:buFont typeface="Wingdings" panose="05000000000000000000" pitchFamily="2" charset="2"/>
              <a:buChar char="Ø"/>
            </a:pPr>
            <a:r>
              <a:rPr lang="fa-IR" dirty="0"/>
              <a:t>برنامه سالانه کشورمبتنی بر این قانون باید تدوین و به تصویب مراجع ذی‌صلاح مذکور در این قانون برسد و بر آن نظارت شود.</a:t>
            </a:r>
            <a:endParaRPr lang="en-US" dirty="0"/>
          </a:p>
        </p:txBody>
      </p:sp>
      <p:sp>
        <p:nvSpPr>
          <p:cNvPr id="4" name="Slide Number Placeholder 3">
            <a:extLst>
              <a:ext uri="{FF2B5EF4-FFF2-40B4-BE49-F238E27FC236}">
                <a16:creationId xmlns:a16="http://schemas.microsoft.com/office/drawing/2014/main" id="{BD57F3C1-3A40-49ED-BEFB-230F7C0068D7}"/>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3344106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A15583-CA67-46D4-B2F7-0846868C8999}"/>
              </a:ext>
            </a:extLst>
          </p:cNvPr>
          <p:cNvSpPr>
            <a:spLocks noGrp="1"/>
          </p:cNvSpPr>
          <p:nvPr>
            <p:ph idx="1"/>
          </p:nvPr>
        </p:nvSpPr>
        <p:spPr>
          <a:xfrm>
            <a:off x="390417" y="420130"/>
            <a:ext cx="9692697" cy="6264875"/>
          </a:xfrm>
        </p:spPr>
        <p:txBody>
          <a:bodyPr>
            <a:normAutofit/>
          </a:bodyPr>
          <a:lstStyle/>
          <a:p>
            <a:pPr marL="457200" indent="-457200">
              <a:buClrTx/>
              <a:buSzPct val="100000"/>
              <a:buFont typeface="+mj-lt"/>
              <a:buAutoNum type="arabicPeriod" startAt="4"/>
            </a:pPr>
            <a:r>
              <a:rPr lang="fa-IR" dirty="0"/>
              <a:t>بازار و سرمایه</a:t>
            </a:r>
          </a:p>
          <a:p>
            <a:pPr marL="0" indent="0">
              <a:buClrTx/>
              <a:buSzPct val="100000"/>
              <a:buNone/>
            </a:pPr>
            <a:r>
              <a:rPr lang="fa-IR" dirty="0"/>
              <a:t>	</a:t>
            </a:r>
            <a:r>
              <a:rPr lang="fa-IR" sz="1800" dirty="0">
                <a:solidFill>
                  <a:srgbClr val="7030A0"/>
                </a:solidFill>
              </a:rPr>
              <a:t>الف) بازار</a:t>
            </a:r>
          </a:p>
          <a:p>
            <a:pPr lvl="1">
              <a:buClr>
                <a:srgbClr val="00B050"/>
              </a:buClr>
            </a:pPr>
            <a:r>
              <a:rPr lang="fa-IR" dirty="0"/>
              <a:t>بازار کشورهای همکار در طرح یا پروژه</a:t>
            </a:r>
          </a:p>
          <a:p>
            <a:pPr lvl="1">
              <a:buClr>
                <a:srgbClr val="00B050"/>
              </a:buClr>
            </a:pPr>
            <a:r>
              <a:rPr lang="fa-IR" dirty="0"/>
              <a:t>بازار کشورهای ثالث </a:t>
            </a:r>
          </a:p>
          <a:p>
            <a:pPr lvl="1">
              <a:buClr>
                <a:srgbClr val="00B050"/>
              </a:buClr>
            </a:pPr>
            <a:r>
              <a:rPr lang="fa-IR" dirty="0"/>
              <a:t>مطالعات بازار در شروع هر پروژه و رعایت ملاحظات مرتبط با آن</a:t>
            </a:r>
          </a:p>
          <a:p>
            <a:pPr lvl="1">
              <a:buClr>
                <a:srgbClr val="00B050"/>
              </a:buClr>
            </a:pPr>
            <a:r>
              <a:rPr lang="fa-IR" dirty="0"/>
              <a:t>بازارسازی مناسب برای محصولات به مقتضای موضوع و منطقه</a:t>
            </a:r>
          </a:p>
          <a:p>
            <a:pPr marL="0" indent="0">
              <a:buClr>
                <a:srgbClr val="00B050"/>
              </a:buClr>
              <a:buNone/>
            </a:pPr>
            <a:r>
              <a:rPr lang="fa-IR" dirty="0"/>
              <a:t>	</a:t>
            </a:r>
            <a:r>
              <a:rPr lang="fa-IR" sz="1800" dirty="0">
                <a:solidFill>
                  <a:srgbClr val="7030A0"/>
                </a:solidFill>
              </a:rPr>
              <a:t>ب) سرمایه</a:t>
            </a:r>
          </a:p>
          <a:p>
            <a:pPr lvl="1">
              <a:buClr>
                <a:srgbClr val="00B050"/>
              </a:buClr>
            </a:pPr>
            <a:r>
              <a:rPr lang="fa-IR" dirty="0"/>
              <a:t>کمک‌های بلاعوض دولت</a:t>
            </a:r>
          </a:p>
          <a:p>
            <a:pPr lvl="1">
              <a:buClr>
                <a:srgbClr val="00B050"/>
              </a:buClr>
            </a:pPr>
            <a:r>
              <a:rPr lang="fa-IR" dirty="0"/>
              <a:t>تسهیلات بانکی داخلی و خارجی</a:t>
            </a:r>
          </a:p>
          <a:p>
            <a:pPr lvl="1">
              <a:buClr>
                <a:srgbClr val="00B050"/>
              </a:buClr>
            </a:pPr>
            <a:r>
              <a:rPr lang="fa-IR" dirty="0"/>
              <a:t>درصدی از فروش و درآمدهای محصولات توسعه یافته</a:t>
            </a:r>
          </a:p>
          <a:p>
            <a:pPr lvl="1">
              <a:buClr>
                <a:srgbClr val="00B050"/>
              </a:buClr>
            </a:pPr>
            <a:r>
              <a:rPr lang="fa-IR" dirty="0"/>
              <a:t>سهم شرکای داخلی و خارجی در اجرای پروژه‌های مشترک</a:t>
            </a:r>
          </a:p>
          <a:p>
            <a:pPr lvl="1">
              <a:buClr>
                <a:srgbClr val="00B050"/>
              </a:buClr>
            </a:pPr>
            <a:r>
              <a:rPr lang="fa-IR" dirty="0"/>
              <a:t>سرمایه‌گذاری بخش خصوصی و شرکت‌های بزرگ اقتصادی</a:t>
            </a:r>
          </a:p>
          <a:p>
            <a:pPr lvl="1">
              <a:buClr>
                <a:srgbClr val="00B050"/>
              </a:buClr>
            </a:pPr>
            <a:r>
              <a:rPr lang="fa-IR" dirty="0"/>
              <a:t>کمک‌ها و تسهیلات صندوق‌های پژوهش و فناوری</a:t>
            </a:r>
          </a:p>
          <a:p>
            <a:pPr lvl="1">
              <a:buClr>
                <a:srgbClr val="00B050"/>
              </a:buClr>
            </a:pPr>
            <a:r>
              <a:rPr lang="fa-IR" dirty="0"/>
              <a:t>بنیادهای خیریه حامی توسعه علم و فناوری</a:t>
            </a:r>
          </a:p>
          <a:p>
            <a:pPr lvl="1">
              <a:buClr>
                <a:srgbClr val="00B050"/>
              </a:buClr>
            </a:pPr>
            <a:r>
              <a:rPr lang="fa-IR" dirty="0"/>
              <a:t>اعتبارات اهرمی </a:t>
            </a:r>
          </a:p>
          <a:p>
            <a:pPr lvl="1">
              <a:buClr>
                <a:srgbClr val="00B050"/>
              </a:buClr>
            </a:pPr>
            <a:endParaRPr lang="en-US" dirty="0"/>
          </a:p>
        </p:txBody>
      </p:sp>
      <p:sp>
        <p:nvSpPr>
          <p:cNvPr id="4" name="Slide Number Placeholder 3">
            <a:extLst>
              <a:ext uri="{FF2B5EF4-FFF2-40B4-BE49-F238E27FC236}">
                <a16:creationId xmlns:a16="http://schemas.microsoft.com/office/drawing/2014/main" id="{BD57F3C1-3A40-49ED-BEFB-230F7C0068D7}"/>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420128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A15583-CA67-46D4-B2F7-0846868C8999}"/>
              </a:ext>
            </a:extLst>
          </p:cNvPr>
          <p:cNvSpPr>
            <a:spLocks noGrp="1"/>
          </p:cNvSpPr>
          <p:nvPr>
            <p:ph idx="1"/>
          </p:nvPr>
        </p:nvSpPr>
        <p:spPr>
          <a:xfrm>
            <a:off x="390417" y="716693"/>
            <a:ext cx="10162253" cy="5810870"/>
          </a:xfrm>
        </p:spPr>
        <p:txBody>
          <a:bodyPr/>
          <a:lstStyle/>
          <a:p>
            <a:pPr marL="457200" indent="-457200">
              <a:buClrTx/>
              <a:buSzPct val="100000"/>
              <a:buFont typeface="+mj-lt"/>
              <a:buAutoNum type="arabicPeriod" startAt="5"/>
            </a:pPr>
            <a:r>
              <a:rPr lang="fa-IR" dirty="0"/>
              <a:t>زمینه‌های همکاری</a:t>
            </a:r>
          </a:p>
          <a:p>
            <a:pPr lvl="1">
              <a:buClr>
                <a:srgbClr val="00B050"/>
              </a:buClr>
            </a:pPr>
            <a:r>
              <a:rPr lang="fa-IR" dirty="0"/>
              <a:t>انتخاب موضوع همکاری به اقتضای اولویت‌های ملی و ظرفیت‌های موجود</a:t>
            </a:r>
          </a:p>
          <a:p>
            <a:pPr lvl="1">
              <a:buClr>
                <a:srgbClr val="00B050"/>
              </a:buClr>
            </a:pPr>
            <a:r>
              <a:rPr lang="fa-IR" dirty="0"/>
              <a:t>آینده‌پژوهی و انتخاب موضوعات بدیع و نوظهور خوش‌آتیه برای همکاری و بهره‌مندی از نتایج آن</a:t>
            </a:r>
          </a:p>
          <a:p>
            <a:pPr lvl="1">
              <a:buClr>
                <a:srgbClr val="00B050"/>
              </a:buClr>
            </a:pPr>
            <a:r>
              <a:rPr lang="fa-IR" dirty="0"/>
              <a:t>انتخاب ترکیبی متوازن از موضوعاتی که نیاز امروز و فردای کشور از منظر اقتصادی و اقتداری است</a:t>
            </a:r>
          </a:p>
          <a:p>
            <a:pPr lvl="1">
              <a:buClr>
                <a:srgbClr val="00B050"/>
              </a:buClr>
            </a:pPr>
            <a:r>
              <a:rPr lang="fa-IR" dirty="0"/>
              <a:t>انتخاب کشورهای مقصد توانمند برای همکاری با توجه به اولویت نیازهای داخلی </a:t>
            </a:r>
          </a:p>
          <a:p>
            <a:pPr marL="457200" indent="-457200">
              <a:buClrTx/>
              <a:buSzPct val="100000"/>
              <a:buFont typeface="+mj-lt"/>
              <a:buAutoNum type="arabicPeriod" startAt="6"/>
            </a:pPr>
            <a:r>
              <a:rPr lang="fa-IR" dirty="0"/>
              <a:t>روابط سیاسی (بستر اصلی و حیاتی برای هرگونه ارتباط و همکاری علمی رسمی و ثمربخش)</a:t>
            </a:r>
          </a:p>
          <a:p>
            <a:pPr lvl="1">
              <a:buClr>
                <a:srgbClr val="00B050"/>
              </a:buClr>
            </a:pPr>
            <a:r>
              <a:rPr lang="fa-IR" dirty="0"/>
              <a:t>تعیین سطح و میزان همکاری‌های علمی با کشورهای هدف برابر اعلام و تحلیل وزارت امورخارجه و نهادهای مرتبط به صورت دوره‌ای یا موردی</a:t>
            </a:r>
          </a:p>
          <a:p>
            <a:pPr lvl="1">
              <a:buClr>
                <a:srgbClr val="00B050"/>
              </a:buClr>
            </a:pPr>
            <a:r>
              <a:rPr lang="fa-IR" dirty="0"/>
              <a:t>تقویت روابط سیاسی با برخی از کشورهای مورد نظر به بهانه ضرورت توسعه همکاری‌های علمی</a:t>
            </a:r>
          </a:p>
          <a:p>
            <a:pPr lvl="1">
              <a:buClr>
                <a:srgbClr val="00B050"/>
              </a:buClr>
            </a:pPr>
            <a:r>
              <a:rPr lang="fa-IR" dirty="0"/>
              <a:t>استفاده همزمان از شیوه‌های رسمی (دولت به دولت)، عمومی (مردم به مردم)، و غیررسمی (افراد، سازمان‌ها، شرکت‌ها در سازوکارهای تجاری و غیررسمی) برای توسعه همکاری‌های علمی</a:t>
            </a:r>
          </a:p>
          <a:p>
            <a:pPr lvl="1">
              <a:buClr>
                <a:srgbClr val="00B050"/>
              </a:buClr>
            </a:pPr>
            <a:r>
              <a:rPr lang="fa-IR" dirty="0"/>
              <a:t>استفاده از کشورهای واسط در ایجاد ارتباط و همکاری علمی در مواردی که روابط رسمی به میزان لازم قوی نیست.</a:t>
            </a:r>
          </a:p>
          <a:p>
            <a:pPr lvl="1">
              <a:buClr>
                <a:srgbClr val="00B050"/>
              </a:buClr>
            </a:pPr>
            <a:r>
              <a:rPr lang="fa-IR" dirty="0"/>
              <a:t>اولویت‌بخشی به کشورهای جبهه مقاومت و همسایه در ارتباطات و همکاری‌های علمی</a:t>
            </a:r>
          </a:p>
          <a:p>
            <a:pPr lvl="1">
              <a:buClr>
                <a:srgbClr val="00B050"/>
              </a:buClr>
            </a:pPr>
            <a:endParaRPr lang="en-US" dirty="0"/>
          </a:p>
        </p:txBody>
      </p:sp>
      <p:sp>
        <p:nvSpPr>
          <p:cNvPr id="4" name="Slide Number Placeholder 3">
            <a:extLst>
              <a:ext uri="{FF2B5EF4-FFF2-40B4-BE49-F238E27FC236}">
                <a16:creationId xmlns:a16="http://schemas.microsoft.com/office/drawing/2014/main" id="{BD57F3C1-3A40-49ED-BEFB-230F7C0068D7}"/>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1394595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DAB3A-E221-4C79-98D9-2510BD9DBBFD}"/>
              </a:ext>
            </a:extLst>
          </p:cNvPr>
          <p:cNvSpPr>
            <a:spLocks noGrp="1"/>
          </p:cNvSpPr>
          <p:nvPr>
            <p:ph type="title"/>
          </p:nvPr>
        </p:nvSpPr>
        <p:spPr/>
        <p:txBody>
          <a:bodyPr/>
          <a:lstStyle/>
          <a:p>
            <a:r>
              <a:rPr lang="fa-IR" dirty="0"/>
              <a:t>دسته‌بندی کشورها برای همکاری دو یا چندجانبه</a:t>
            </a:r>
            <a:endParaRPr lang="en-US" dirty="0"/>
          </a:p>
        </p:txBody>
      </p:sp>
      <p:sp>
        <p:nvSpPr>
          <p:cNvPr id="3" name="Content Placeholder 2">
            <a:extLst>
              <a:ext uri="{FF2B5EF4-FFF2-40B4-BE49-F238E27FC236}">
                <a16:creationId xmlns:a16="http://schemas.microsoft.com/office/drawing/2014/main" id="{2BC18CA7-8EC0-4DA7-B432-55EA16C31818}"/>
              </a:ext>
            </a:extLst>
          </p:cNvPr>
          <p:cNvSpPr>
            <a:spLocks noGrp="1"/>
          </p:cNvSpPr>
          <p:nvPr>
            <p:ph idx="1"/>
          </p:nvPr>
        </p:nvSpPr>
        <p:spPr>
          <a:xfrm>
            <a:off x="666487" y="1228312"/>
            <a:ext cx="9359757" cy="5178175"/>
          </a:xfrm>
        </p:spPr>
        <p:txBody>
          <a:bodyPr>
            <a:normAutofit fontScale="92500" lnSpcReduction="20000"/>
          </a:bodyPr>
          <a:lstStyle/>
          <a:p>
            <a:pPr marL="0" indent="0">
              <a:lnSpc>
                <a:spcPct val="150000"/>
              </a:lnSpc>
              <a:buNone/>
            </a:pPr>
            <a:r>
              <a:rPr lang="fa-IR" sz="2400" dirty="0"/>
              <a:t>1-	کشورهای همسایه (15 کشور)</a:t>
            </a:r>
          </a:p>
          <a:p>
            <a:pPr marL="0" indent="0">
              <a:lnSpc>
                <a:spcPct val="150000"/>
              </a:lnSpc>
              <a:buNone/>
            </a:pPr>
            <a:r>
              <a:rPr lang="fa-IR" sz="2400" dirty="0"/>
              <a:t>2-	کشورهای اسلامی (سازمان کنفرانس اسلامی)</a:t>
            </a:r>
          </a:p>
          <a:p>
            <a:pPr marL="0" indent="0">
              <a:lnSpc>
                <a:spcPct val="150000"/>
              </a:lnSpc>
              <a:buNone/>
            </a:pPr>
            <a:r>
              <a:rPr lang="fa-IR" sz="2400" dirty="0"/>
              <a:t>3- کشورهای همسو (بلاروس، کوبا، نیکاراگوئه، کلمبیا، نیجر، نیجریه، ...)</a:t>
            </a:r>
          </a:p>
          <a:p>
            <a:pPr marL="0" indent="0">
              <a:lnSpc>
                <a:spcPct val="150000"/>
              </a:lnSpc>
              <a:buNone/>
            </a:pPr>
            <a:r>
              <a:rPr lang="fa-IR" sz="2400" dirty="0"/>
              <a:t>4-	کشورهای چین، روسیه و هند</a:t>
            </a:r>
          </a:p>
          <a:p>
            <a:pPr marL="0" indent="0">
              <a:lnSpc>
                <a:spcPct val="150000"/>
              </a:lnSpc>
              <a:buNone/>
            </a:pPr>
            <a:r>
              <a:rPr lang="fa-IR" sz="2400" dirty="0"/>
              <a:t>5- کشورهای غربی (به هر نحو و میزان با رعایت منافع ملی) </a:t>
            </a:r>
          </a:p>
          <a:p>
            <a:pPr marL="0" indent="0">
              <a:lnSpc>
                <a:spcPct val="150000"/>
              </a:lnSpc>
              <a:buNone/>
            </a:pPr>
            <a:r>
              <a:rPr lang="fa-IR" sz="2400" dirty="0"/>
              <a:t>6-	سایرکشورها (ژاپن، کره، تایلند، ویتنام، سنگاپور، ...)</a:t>
            </a:r>
          </a:p>
          <a:p>
            <a:pPr marL="0" indent="0">
              <a:lnSpc>
                <a:spcPct val="150000"/>
              </a:lnSpc>
              <a:buNone/>
            </a:pPr>
            <a:r>
              <a:rPr lang="fa-IR" sz="2400" dirty="0"/>
              <a:t>7-	اتحادیه‌ها: بریکس، شانگهای، اکو، گروه 8، غیرمتعهدها، ...</a:t>
            </a:r>
          </a:p>
          <a:p>
            <a:pPr algn="just">
              <a:lnSpc>
                <a:spcPct val="150000"/>
              </a:lnSpc>
              <a:buClr>
                <a:srgbClr val="00B050"/>
              </a:buClr>
              <a:buSzPct val="100000"/>
              <a:buFont typeface="Wingdings" panose="05000000000000000000" pitchFamily="2" charset="2"/>
              <a:buChar char="v"/>
            </a:pPr>
            <a:r>
              <a:rPr lang="fa-IR" sz="2400" dirty="0"/>
              <a:t>موضوع‌ها و الگوهای همکاری با هر دسته از این کشورها به اقتضای منافع و علاقمندی طرفین از نظر کمی و کیفی باید طراحی و پیاده‌سازی شود.</a:t>
            </a:r>
          </a:p>
          <a:p>
            <a:pPr marL="0" indent="0">
              <a:lnSpc>
                <a:spcPct val="150000"/>
              </a:lnSpc>
              <a:buNone/>
            </a:pPr>
            <a:endParaRPr lang="en-US" sz="2400" dirty="0"/>
          </a:p>
        </p:txBody>
      </p:sp>
      <p:sp>
        <p:nvSpPr>
          <p:cNvPr id="4" name="Slide Number Placeholder 3">
            <a:extLst>
              <a:ext uri="{FF2B5EF4-FFF2-40B4-BE49-F238E27FC236}">
                <a16:creationId xmlns:a16="http://schemas.microsoft.com/office/drawing/2014/main" id="{C6BF325A-44A7-485C-82FB-89F65974DED1}"/>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072561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7F1E4F-1CFF-5643-939E-217C01CDF565}" type="slidenum">
              <a:rPr lang="en-US" smtClean="0"/>
              <a:pPr/>
              <a:t>20</a:t>
            </a:fld>
            <a:endParaRPr lang="en-US" dirty="0"/>
          </a:p>
        </p:txBody>
      </p:sp>
      <p:graphicFrame>
        <p:nvGraphicFramePr>
          <p:cNvPr id="5" name="Content Placeholder 7"/>
          <p:cNvGraphicFramePr>
            <a:graphicFrameLocks/>
          </p:cNvGraphicFramePr>
          <p:nvPr>
            <p:extLst>
              <p:ext uri="{D42A27DB-BD31-4B8C-83A1-F6EECF244321}">
                <p14:modId xmlns:p14="http://schemas.microsoft.com/office/powerpoint/2010/main" val="2352224427"/>
              </p:ext>
            </p:extLst>
          </p:nvPr>
        </p:nvGraphicFramePr>
        <p:xfrm>
          <a:off x="-1" y="-2"/>
          <a:ext cx="12191999" cy="6948245"/>
        </p:xfrm>
        <a:graphic>
          <a:graphicData uri="http://schemas.openxmlformats.org/drawingml/2006/table">
            <a:tbl>
              <a:tblPr>
                <a:tableStyleId>{616DA210-FB5B-4158-B5E0-FEB733F419BA}</a:tableStyleId>
              </a:tblPr>
              <a:tblGrid>
                <a:gridCol w="2840183">
                  <a:extLst>
                    <a:ext uri="{9D8B030D-6E8A-4147-A177-3AD203B41FA5}">
                      <a16:colId xmlns:a16="http://schemas.microsoft.com/office/drawing/2014/main" val="1458177809"/>
                    </a:ext>
                  </a:extLst>
                </a:gridCol>
                <a:gridCol w="1736139">
                  <a:extLst>
                    <a:ext uri="{9D8B030D-6E8A-4147-A177-3AD203B41FA5}">
                      <a16:colId xmlns:a16="http://schemas.microsoft.com/office/drawing/2014/main" val="3984816150"/>
                    </a:ext>
                  </a:extLst>
                </a:gridCol>
                <a:gridCol w="1519677">
                  <a:extLst>
                    <a:ext uri="{9D8B030D-6E8A-4147-A177-3AD203B41FA5}">
                      <a16:colId xmlns:a16="http://schemas.microsoft.com/office/drawing/2014/main" val="4281037441"/>
                    </a:ext>
                  </a:extLst>
                </a:gridCol>
                <a:gridCol w="2032000">
                  <a:extLst>
                    <a:ext uri="{9D8B030D-6E8A-4147-A177-3AD203B41FA5}">
                      <a16:colId xmlns:a16="http://schemas.microsoft.com/office/drawing/2014/main" val="974471593"/>
                    </a:ext>
                  </a:extLst>
                </a:gridCol>
                <a:gridCol w="2032000">
                  <a:extLst>
                    <a:ext uri="{9D8B030D-6E8A-4147-A177-3AD203B41FA5}">
                      <a16:colId xmlns:a16="http://schemas.microsoft.com/office/drawing/2014/main" val="3985255576"/>
                    </a:ext>
                  </a:extLst>
                </a:gridCol>
                <a:gridCol w="2032000">
                  <a:extLst>
                    <a:ext uri="{9D8B030D-6E8A-4147-A177-3AD203B41FA5}">
                      <a16:colId xmlns:a16="http://schemas.microsoft.com/office/drawing/2014/main" val="3357852631"/>
                    </a:ext>
                  </a:extLst>
                </a:gridCol>
              </a:tblGrid>
              <a:tr h="498513">
                <a:tc>
                  <a:txBody>
                    <a:bodyPr/>
                    <a:lstStyle/>
                    <a:p>
                      <a:pPr algn="ctr"/>
                      <a:r>
                        <a:rPr lang="fa-IR" sz="1400" dirty="0">
                          <a:effectLst/>
                          <a:cs typeface="B Titr" panose="00000700000000000000" pitchFamily="2" charset="-78"/>
                        </a:rPr>
                        <a:t>توضیحات عددی کلیدی</a:t>
                      </a:r>
                      <a:endParaRPr lang="fa-IR" sz="1400" b="0" dirty="0">
                        <a:effectLst/>
                        <a:latin typeface="quote-cjk-patch"/>
                        <a:cs typeface="B Titr" panose="00000700000000000000" pitchFamily="2" charset="-78"/>
                      </a:endParaRPr>
                    </a:p>
                  </a:txBody>
                  <a:tcPr marL="28052" marR="28052" marT="17533" marB="17533" anchor="ctr">
                    <a:solidFill>
                      <a:srgbClr val="FFFF00"/>
                    </a:solidFill>
                  </a:tcPr>
                </a:tc>
                <a:tc>
                  <a:txBody>
                    <a:bodyPr/>
                    <a:lstStyle/>
                    <a:p>
                      <a:pPr algn="ctr"/>
                      <a:r>
                        <a:rPr lang="fa-IR" sz="1400" dirty="0">
                          <a:effectLst/>
                          <a:cs typeface="B Titr" panose="00000700000000000000" pitchFamily="2" charset="-78"/>
                        </a:rPr>
                        <a:t>تعداد پروژه‌های تحقیقاتی مشترک فعال (ابتدای دوره / پایان دوره)</a:t>
                      </a:r>
                      <a:endParaRPr lang="fa-IR" sz="1400" b="0" dirty="0">
                        <a:effectLst/>
                        <a:latin typeface="quote-cjk-patch"/>
                        <a:cs typeface="B Titr" panose="00000700000000000000" pitchFamily="2" charset="-78"/>
                      </a:endParaRPr>
                    </a:p>
                  </a:txBody>
                  <a:tcPr marL="28052" marR="28052" marT="17533" marB="17533" anchor="ctr">
                    <a:solidFill>
                      <a:srgbClr val="FFFF00"/>
                    </a:solidFill>
                  </a:tcPr>
                </a:tc>
                <a:tc>
                  <a:txBody>
                    <a:bodyPr/>
                    <a:lstStyle/>
                    <a:p>
                      <a:pPr algn="ctr"/>
                      <a:r>
                        <a:rPr lang="fa-IR" sz="1400" dirty="0">
                          <a:effectLst/>
                          <a:cs typeface="B Titr" panose="00000700000000000000" pitchFamily="2" charset="-78"/>
                        </a:rPr>
                        <a:t>رشد تقریبی ۵ ساله اخیر</a:t>
                      </a:r>
                      <a:endParaRPr lang="fa-IR" sz="1400" b="0" dirty="0">
                        <a:effectLst/>
                        <a:latin typeface="quote-cjk-patch"/>
                        <a:cs typeface="B Titr" panose="00000700000000000000" pitchFamily="2" charset="-78"/>
                      </a:endParaRPr>
                    </a:p>
                  </a:txBody>
                  <a:tcPr marL="28052" marR="28052" marT="17533" marB="17533" anchor="ctr">
                    <a:solidFill>
                      <a:srgbClr val="FFFF00"/>
                    </a:solidFill>
                  </a:tcPr>
                </a:tc>
                <a:tc>
                  <a:txBody>
                    <a:bodyPr/>
                    <a:lstStyle/>
                    <a:p>
                      <a:pPr algn="ctr"/>
                      <a:r>
                        <a:rPr lang="fa-IR" sz="1400" dirty="0">
                          <a:effectLst/>
                          <a:cs typeface="B Titr" panose="00000700000000000000" pitchFamily="2" charset="-78"/>
                        </a:rPr>
                        <a:t>وضعیت کلی</a:t>
                      </a:r>
                      <a:endParaRPr lang="fa-IR" sz="1400" b="0" dirty="0">
                        <a:effectLst/>
                        <a:latin typeface="quote-cjk-patch"/>
                        <a:cs typeface="B Titr" panose="00000700000000000000" pitchFamily="2" charset="-78"/>
                      </a:endParaRPr>
                    </a:p>
                  </a:txBody>
                  <a:tcPr marL="28052" marR="28052" marT="17533" marB="17533" anchor="ctr">
                    <a:solidFill>
                      <a:srgbClr val="FFFF00"/>
                    </a:solidFill>
                  </a:tcPr>
                </a:tc>
                <a:tc>
                  <a:txBody>
                    <a:bodyPr/>
                    <a:lstStyle/>
                    <a:p>
                      <a:pPr algn="ctr"/>
                      <a:r>
                        <a:rPr lang="fa-IR" sz="1400" dirty="0">
                          <a:effectLst/>
                          <a:cs typeface="B Titr" panose="00000700000000000000" pitchFamily="2" charset="-78"/>
                        </a:rPr>
                        <a:t>سرمایه‌گذاری مشترک علمی سالانه (تخمین)</a:t>
                      </a:r>
                      <a:endParaRPr lang="fa-IR" sz="1400" b="0" dirty="0">
                        <a:effectLst/>
                        <a:latin typeface="quote-cjk-patch"/>
                        <a:cs typeface="B Titr" panose="00000700000000000000" pitchFamily="2" charset="-78"/>
                      </a:endParaRPr>
                    </a:p>
                  </a:txBody>
                  <a:tcPr marL="28052" marR="28052" marT="17533" marB="17533" anchor="ctr">
                    <a:solidFill>
                      <a:srgbClr val="FFFF00"/>
                    </a:solidFill>
                  </a:tcPr>
                </a:tc>
                <a:tc>
                  <a:txBody>
                    <a:bodyPr/>
                    <a:lstStyle/>
                    <a:p>
                      <a:pPr algn="ctr"/>
                      <a:r>
                        <a:rPr lang="fa-IR" sz="1400" dirty="0">
                          <a:effectLst/>
                          <a:cs typeface="B Titr" panose="00000700000000000000" pitchFamily="2" charset="-78"/>
                        </a:rPr>
                        <a:t>کشور</a:t>
                      </a:r>
                      <a:r>
                        <a:rPr lang="fa-IR" sz="1400" baseline="0" dirty="0">
                          <a:effectLst/>
                          <a:cs typeface="B Titr" panose="00000700000000000000" pitchFamily="2" charset="-78"/>
                        </a:rPr>
                        <a:t> ایران با</a:t>
                      </a:r>
                      <a:endParaRPr lang="fa-IR" sz="1400" b="0" dirty="0">
                        <a:effectLst/>
                        <a:latin typeface="quote-cjk-patch"/>
                        <a:cs typeface="B Titr" panose="00000700000000000000" pitchFamily="2" charset="-78"/>
                      </a:endParaRPr>
                    </a:p>
                  </a:txBody>
                  <a:tcPr marL="16831" marR="28052" marT="17533" marB="17533" anchor="ctr">
                    <a:solidFill>
                      <a:srgbClr val="FFFF00"/>
                    </a:solidFill>
                  </a:tcPr>
                </a:tc>
                <a:extLst>
                  <a:ext uri="{0D108BD9-81ED-4DB2-BD59-A6C34878D82A}">
                    <a16:rowId xmlns:a16="http://schemas.microsoft.com/office/drawing/2014/main" val="4227289999"/>
                  </a:ext>
                </a:extLst>
              </a:tr>
              <a:tr h="860008">
                <a:tc>
                  <a:txBody>
                    <a:bodyPr/>
                    <a:lstStyle/>
                    <a:p>
                      <a:pPr algn="ctr"/>
                      <a:r>
                        <a:rPr lang="fa-IR" sz="1200" dirty="0">
                          <a:effectLst/>
                          <a:cs typeface="B Titr" panose="00000700000000000000" pitchFamily="2" charset="-78"/>
                        </a:rPr>
                        <a:t>• قرارداد ۲۵ ساله ۲۰۲۱: ۴۰۰ میلیارد دلار (انرژی، حمل‌ونقل، فناوری)</a:t>
                      </a:r>
                      <a:br>
                        <a:rPr lang="fa-IR" sz="1200" dirty="0">
                          <a:effectLst/>
                          <a:cs typeface="B Titr" panose="00000700000000000000" pitchFamily="2" charset="-78"/>
                        </a:rPr>
                      </a:br>
                      <a:r>
                        <a:rPr lang="fa-IR" sz="1200" dirty="0">
                          <a:effectLst/>
                          <a:cs typeface="B Titr" panose="00000700000000000000" pitchFamily="2" charset="-78"/>
                        </a:rPr>
                        <a:t>• مقالات مشترک: از ۸۰۰ به ۲۰۰۰ مقاله در سال (رشد ۱۵۰%)</a:t>
                      </a:r>
                      <a:endParaRPr lang="fa-IR" sz="1200" b="0" dirty="0">
                        <a:effectLst/>
                        <a:latin typeface="quote-cjk-patch"/>
                        <a:cs typeface="B Titr" panose="00000700000000000000" pitchFamily="2" charset="-78"/>
                      </a:endParaRPr>
                    </a:p>
                  </a:txBody>
                  <a:tcPr marL="28052" marR="16831" marT="17533" marB="17533" anchor="ctr"/>
                </a:tc>
                <a:tc>
                  <a:txBody>
                    <a:bodyPr/>
                    <a:lstStyle/>
                    <a:p>
                      <a:pPr algn="ctr"/>
                      <a:r>
                        <a:rPr lang="fa-IR" sz="1200" dirty="0">
                          <a:effectLst/>
                          <a:cs typeface="B Titr" panose="00000700000000000000" pitchFamily="2" charset="-78"/>
                        </a:rPr>
                        <a:t>۲۰ به ۱۵۰ پروژه</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۷.۵ برابر</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راهبردی، جهشی</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۵ میلیون دلار (صندوق مشترک وزارت علوم ایران و آکادمی علوم چین + قراردادهای صنعتی کوچک‌مقیاس)</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800" dirty="0">
                          <a:effectLst/>
                          <a:cs typeface="B Titr" panose="00000700000000000000" pitchFamily="2" charset="-78"/>
                        </a:rPr>
                        <a:t>چین</a:t>
                      </a:r>
                      <a:endParaRPr lang="fa-IR" sz="1800" b="0" dirty="0">
                        <a:effectLst/>
                        <a:latin typeface="quote-cjk-patch"/>
                        <a:cs typeface="B Titr" panose="00000700000000000000" pitchFamily="2" charset="-78"/>
                      </a:endParaRPr>
                    </a:p>
                  </a:txBody>
                  <a:tcPr marL="16831" marR="28052" marT="17533" marB="17533" anchor="ctr">
                    <a:solidFill>
                      <a:srgbClr val="92D050"/>
                    </a:solidFill>
                  </a:tcPr>
                </a:tc>
                <a:extLst>
                  <a:ext uri="{0D108BD9-81ED-4DB2-BD59-A6C34878D82A}">
                    <a16:rowId xmlns:a16="http://schemas.microsoft.com/office/drawing/2014/main" val="1061028566"/>
                  </a:ext>
                </a:extLst>
              </a:tr>
              <a:tr h="1299608">
                <a:tc>
                  <a:txBody>
                    <a:bodyPr/>
                    <a:lstStyle/>
                    <a:p>
                      <a:pPr algn="ctr"/>
                      <a:r>
                        <a:rPr lang="fa-IR" sz="1200" dirty="0">
                          <a:effectLst/>
                          <a:cs typeface="B Titr" panose="00000700000000000000" pitchFamily="2" charset="-78"/>
                        </a:rPr>
                        <a:t>• سرمایه‌گذاری هسته‌ای: ۲۵ میلیارد دلار (۴ نیروگاه جدید)</a:t>
                      </a:r>
                      <a:br>
                        <a:rPr lang="fa-IR" sz="1200" dirty="0">
                          <a:effectLst/>
                          <a:cs typeface="B Titr" panose="00000700000000000000" pitchFamily="2" charset="-78"/>
                        </a:rPr>
                      </a:br>
                      <a:r>
                        <a:rPr lang="fa-IR" sz="1200" dirty="0">
                          <a:effectLst/>
                          <a:cs typeface="B Titr" panose="00000700000000000000" pitchFamily="2" charset="-78"/>
                        </a:rPr>
                        <a:t>• تفاهم فناوری اطلاعات: ۲۰ میلیارد دلار (منطقه فناوری مشترک)</a:t>
                      </a:r>
                      <a:br>
                        <a:rPr lang="fa-IR" sz="1200" dirty="0">
                          <a:effectLst/>
                          <a:cs typeface="B Titr" panose="00000700000000000000" pitchFamily="2" charset="-78"/>
                        </a:rPr>
                      </a:br>
                      <a:r>
                        <a:rPr lang="fa-IR" sz="1200" dirty="0">
                          <a:effectLst/>
                          <a:cs typeface="B Titr" panose="00000700000000000000" pitchFamily="2" charset="-78"/>
                        </a:rPr>
                        <a:t>• مقالات مشترک: از ۳۰۰ به ۸۰۰ مقاله (رشد ۱۶۷%)</a:t>
                      </a:r>
                      <a:endParaRPr lang="fa-IR" sz="1200" b="0" dirty="0">
                        <a:effectLst/>
                        <a:latin typeface="quote-cjk-patch"/>
                        <a:cs typeface="B Titr" panose="00000700000000000000" pitchFamily="2" charset="-78"/>
                      </a:endParaRPr>
                    </a:p>
                  </a:txBody>
                  <a:tcPr marL="28052" marR="16831" marT="17533" marB="17533" anchor="ctr"/>
                </a:tc>
                <a:tc>
                  <a:txBody>
                    <a:bodyPr/>
                    <a:lstStyle/>
                    <a:p>
                      <a:pPr algn="ctr"/>
                      <a:r>
                        <a:rPr lang="fa-IR" sz="1200" dirty="0">
                          <a:effectLst/>
                          <a:cs typeface="B Titr" panose="00000700000000000000" pitchFamily="2" charset="-78"/>
                        </a:rPr>
                        <a:t>۰ به ۳۰ پروژه </a:t>
                      </a:r>
                      <a:r>
                        <a:rPr lang="fa-IR" sz="1200" baseline="0" dirty="0">
                          <a:effectLst/>
                          <a:cs typeface="B Titr" panose="00000700000000000000" pitchFamily="2" charset="-78"/>
                        </a:rPr>
                        <a:t> و </a:t>
                      </a:r>
                      <a:r>
                        <a:rPr lang="fa-IR" sz="1200" dirty="0">
                          <a:effectLst/>
                          <a:cs typeface="B Titr" panose="00000700000000000000" pitchFamily="2" charset="-78"/>
                        </a:rPr>
                        <a:t>ده‌ها تفاهم صنعتی</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رشد نامتناهی (از صفر)</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جهشی، ساختاری</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dirty="0">
                          <a:effectLst/>
                          <a:cs typeface="B Titr" panose="00000700000000000000" pitchFamily="2" charset="-78"/>
                        </a:rPr>
                        <a:t>۲-۵ میلیون دلار (عمدتاً از طریق پروژه‌های صنعتی فناوری اطلاعات؛ به جز انرژی هسته‌ای)</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800" dirty="0">
                          <a:effectLst/>
                          <a:cs typeface="B Titr" panose="00000700000000000000" pitchFamily="2" charset="-78"/>
                        </a:rPr>
                        <a:t>روسیه</a:t>
                      </a:r>
                      <a:endParaRPr lang="fa-IR" sz="1800" b="0" dirty="0">
                        <a:effectLst/>
                        <a:latin typeface="quote-cjk-patch"/>
                        <a:cs typeface="B Titr" panose="00000700000000000000" pitchFamily="2" charset="-78"/>
                      </a:endParaRPr>
                    </a:p>
                  </a:txBody>
                  <a:tcPr marL="16831" marR="28052" marT="17533" marB="17533" anchor="ctr">
                    <a:solidFill>
                      <a:srgbClr val="92D050"/>
                    </a:solidFill>
                  </a:tcPr>
                </a:tc>
                <a:extLst>
                  <a:ext uri="{0D108BD9-81ED-4DB2-BD59-A6C34878D82A}">
                    <a16:rowId xmlns:a16="http://schemas.microsoft.com/office/drawing/2014/main" val="2327326603"/>
                  </a:ext>
                </a:extLst>
              </a:tr>
              <a:tr h="839688">
                <a:tc>
                  <a:txBody>
                    <a:bodyPr/>
                    <a:lstStyle/>
                    <a:p>
                      <a:pPr algn="ctr"/>
                      <a:r>
                        <a:rPr lang="fa-IR" sz="1200">
                          <a:effectLst/>
                          <a:cs typeface="B Titr" panose="00000700000000000000" pitchFamily="2" charset="-78"/>
                        </a:rPr>
                        <a:t>• هدف تجاری مشترک: ۳۰ میلیارد دلار تا ۲۰۲۸</a:t>
                      </a:r>
                      <a:br>
                        <a:rPr lang="fa-IR" sz="1200">
                          <a:effectLst/>
                          <a:cs typeface="B Titr" panose="00000700000000000000" pitchFamily="2" charset="-78"/>
                        </a:rPr>
                      </a:br>
                      <a:r>
                        <a:rPr lang="fa-IR" sz="1200">
                          <a:effectLst/>
                          <a:cs typeface="B Titr" panose="00000700000000000000" pitchFamily="2" charset="-78"/>
                        </a:rPr>
                        <a:t>• مقالات مشترک: از ۶۰۰ به ۱۲۰۰ مقاله (رشد ۱۰۰%)</a:t>
                      </a:r>
                      <a:endParaRPr lang="fa-IR" sz="1200" b="0">
                        <a:effectLst/>
                        <a:latin typeface="quote-cjk-patch"/>
                        <a:cs typeface="B Titr" panose="00000700000000000000" pitchFamily="2" charset="-78"/>
                      </a:endParaRPr>
                    </a:p>
                  </a:txBody>
                  <a:tcPr marL="28052" marR="16831" marT="17533" marB="17533" anchor="ctr"/>
                </a:tc>
                <a:tc>
                  <a:txBody>
                    <a:bodyPr/>
                    <a:lstStyle/>
                    <a:p>
                      <a:pPr algn="ctr"/>
                      <a:r>
                        <a:rPr lang="fa-IR" sz="1200" dirty="0">
                          <a:effectLst/>
                          <a:cs typeface="B Titr" panose="00000700000000000000" pitchFamily="2" charset="-78"/>
                        </a:rPr>
                        <a:t>۳ به ۲۲ پروژه</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۷.۳ برابر</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شتابان، عملیاتی</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dirty="0">
                          <a:effectLst/>
                          <a:cs typeface="B Titr" panose="00000700000000000000" pitchFamily="2" charset="-78"/>
                        </a:rPr>
                        <a:t>۱ میلیون دلار (بودجه سالانه </a:t>
                      </a:r>
                      <a:r>
                        <a:rPr lang="en-US" sz="1200" dirty="0">
                          <a:effectLst/>
                          <a:cs typeface="B Titr" panose="00000700000000000000" pitchFamily="2" charset="-78"/>
                        </a:rPr>
                        <a:t>TÜBİTAK-INSF + </a:t>
                      </a:r>
                      <a:r>
                        <a:rPr lang="fa-IR" sz="1200" dirty="0">
                          <a:effectLst/>
                          <a:cs typeface="B Titr" panose="00000700000000000000" pitchFamily="2" charset="-78"/>
                        </a:rPr>
                        <a:t>کمک‌های صنعتی محدود)</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800" dirty="0">
                          <a:effectLst/>
                          <a:cs typeface="B Titr" panose="00000700000000000000" pitchFamily="2" charset="-78"/>
                        </a:rPr>
                        <a:t>ترکیه</a:t>
                      </a:r>
                      <a:endParaRPr lang="fa-IR" sz="1800" b="0" dirty="0">
                        <a:effectLst/>
                        <a:latin typeface="quote-cjk-patch"/>
                        <a:cs typeface="B Titr" panose="00000700000000000000" pitchFamily="2" charset="-78"/>
                      </a:endParaRPr>
                    </a:p>
                  </a:txBody>
                  <a:tcPr marL="16831" marR="28052" marT="17533" marB="17533" anchor="ctr">
                    <a:solidFill>
                      <a:srgbClr val="92D050"/>
                    </a:solidFill>
                  </a:tcPr>
                </a:tc>
                <a:extLst>
                  <a:ext uri="{0D108BD9-81ED-4DB2-BD59-A6C34878D82A}">
                    <a16:rowId xmlns:a16="http://schemas.microsoft.com/office/drawing/2014/main" val="2833384528"/>
                  </a:ext>
                </a:extLst>
              </a:tr>
              <a:tr h="922809">
                <a:tc>
                  <a:txBody>
                    <a:bodyPr/>
                    <a:lstStyle/>
                    <a:p>
                      <a:pPr algn="ctr"/>
                      <a:r>
                        <a:rPr lang="fa-IR" sz="1200">
                          <a:effectLst/>
                          <a:cs typeface="B Titr" panose="00000700000000000000" pitchFamily="2" charset="-78"/>
                        </a:rPr>
                        <a:t>• سرمایه‌گذاری بندری: ۸۵ میلیون دلار (توافق نفتکیش ۲۰۲۴)</a:t>
                      </a:r>
                      <a:br>
                        <a:rPr lang="fa-IR" sz="1200">
                          <a:effectLst/>
                          <a:cs typeface="B Titr" panose="00000700000000000000" pitchFamily="2" charset="-78"/>
                        </a:rPr>
                      </a:br>
                      <a:r>
                        <a:rPr lang="fa-IR" sz="1200">
                          <a:effectLst/>
                          <a:cs typeface="B Titr" panose="00000700000000000000" pitchFamily="2" charset="-78"/>
                        </a:rPr>
                        <a:t>• مقالات مشترک: از ۴۰۰ به ۷۵۰ مقاله (رشد ۸۷%)</a:t>
                      </a:r>
                      <a:endParaRPr lang="fa-IR" sz="1200" b="0">
                        <a:effectLst/>
                        <a:latin typeface="quote-cjk-patch"/>
                        <a:cs typeface="B Titr" panose="00000700000000000000" pitchFamily="2" charset="-78"/>
                      </a:endParaRPr>
                    </a:p>
                  </a:txBody>
                  <a:tcPr marL="28052" marR="16831" marT="17533" marB="17533" anchor="ctr"/>
                </a:tc>
                <a:tc>
                  <a:txBody>
                    <a:bodyPr/>
                    <a:lstStyle/>
                    <a:p>
                      <a:pPr algn="ctr"/>
                      <a:r>
                        <a:rPr lang="fa-IR" sz="1200" dirty="0">
                          <a:effectLst/>
                          <a:cs typeface="B Titr" panose="00000700000000000000" pitchFamily="2" charset="-78"/>
                        </a:rPr>
                        <a:t>۵ به</a:t>
                      </a:r>
                      <a:r>
                        <a:rPr lang="fa-IR" sz="1200" baseline="0" dirty="0">
                          <a:effectLst/>
                          <a:cs typeface="B Titr" panose="00000700000000000000" pitchFamily="2" charset="-78"/>
                        </a:rPr>
                        <a:t> </a:t>
                      </a:r>
                      <a:r>
                        <a:rPr lang="fa-IR" sz="1200" dirty="0">
                          <a:effectLst/>
                          <a:cs typeface="B Titr" panose="00000700000000000000" pitchFamily="2" charset="-78"/>
                        </a:rPr>
                        <a:t>۱۵ پروژه</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۳ برابر</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متوسط رو به رشد</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۲ میلیون دلار (</a:t>
                      </a:r>
                      <a:r>
                        <a:rPr lang="en-US" sz="1200">
                          <a:effectLst/>
                          <a:cs typeface="B Titr" panose="00000700000000000000" pitchFamily="2" charset="-78"/>
                        </a:rPr>
                        <a:t>CSIR </a:t>
                      </a:r>
                      <a:r>
                        <a:rPr lang="fa-IR" sz="1200">
                          <a:effectLst/>
                          <a:cs typeface="B Titr" panose="00000700000000000000" pitchFamily="2" charset="-78"/>
                        </a:rPr>
                        <a:t>هند + صندوق نوآوری مشترک + پروژه‌های بخش خصوصی)</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800" dirty="0">
                          <a:effectLst/>
                          <a:cs typeface="B Titr" panose="00000700000000000000" pitchFamily="2" charset="-78"/>
                        </a:rPr>
                        <a:t>هند</a:t>
                      </a:r>
                      <a:endParaRPr lang="fa-IR" sz="1800" b="0" dirty="0">
                        <a:effectLst/>
                        <a:latin typeface="quote-cjk-patch"/>
                        <a:cs typeface="B Titr" panose="00000700000000000000" pitchFamily="2" charset="-78"/>
                      </a:endParaRPr>
                    </a:p>
                  </a:txBody>
                  <a:tcPr marL="16831" marR="28052" marT="17533" marB="17533" anchor="ctr">
                    <a:solidFill>
                      <a:srgbClr val="92D050"/>
                    </a:solidFill>
                  </a:tcPr>
                </a:tc>
                <a:extLst>
                  <a:ext uri="{0D108BD9-81ED-4DB2-BD59-A6C34878D82A}">
                    <a16:rowId xmlns:a16="http://schemas.microsoft.com/office/drawing/2014/main" val="1804738088"/>
                  </a:ext>
                </a:extLst>
              </a:tr>
              <a:tr h="839688">
                <a:tc>
                  <a:txBody>
                    <a:bodyPr/>
                    <a:lstStyle/>
                    <a:p>
                      <a:pPr algn="ctr"/>
                      <a:r>
                        <a:rPr lang="fa-IR" sz="1200">
                          <a:effectLst/>
                          <a:cs typeface="B Titr" panose="00000700000000000000" pitchFamily="2" charset="-78"/>
                        </a:rPr>
                        <a:t>• حجم تجارت مرزی (غیررسمی): ۲ میلیارد دلار</a:t>
                      </a:r>
                      <a:br>
                        <a:rPr lang="fa-IR" sz="1200">
                          <a:effectLst/>
                          <a:cs typeface="B Titr" panose="00000700000000000000" pitchFamily="2" charset="-78"/>
                        </a:rPr>
                      </a:br>
                      <a:r>
                        <a:rPr lang="fa-IR" sz="1200">
                          <a:effectLst/>
                          <a:cs typeface="B Titr" panose="00000700000000000000" pitchFamily="2" charset="-78"/>
                        </a:rPr>
                        <a:t>• مقالات مشترک: از ۲۰۰ به ۴۰۰ مقاله (رشد ۱۰۰%)</a:t>
                      </a:r>
                      <a:endParaRPr lang="fa-IR" sz="1200" b="0">
                        <a:effectLst/>
                        <a:latin typeface="quote-cjk-patch"/>
                        <a:cs typeface="B Titr" panose="00000700000000000000" pitchFamily="2" charset="-78"/>
                      </a:endParaRPr>
                    </a:p>
                  </a:txBody>
                  <a:tcPr marL="28052" marR="16831" marT="17533" marB="17533" anchor="ctr"/>
                </a:tc>
                <a:tc>
                  <a:txBody>
                    <a:bodyPr/>
                    <a:lstStyle/>
                    <a:p>
                      <a:pPr algn="ctr"/>
                      <a:r>
                        <a:rPr lang="fa-IR" sz="1200" dirty="0">
                          <a:effectLst/>
                          <a:cs typeface="B Titr" panose="00000700000000000000" pitchFamily="2" charset="-78"/>
                        </a:rPr>
                        <a:t>۲ به ۱۰ پروژه</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۵ برابر</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سنتی، با ثبات</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dirty="0">
                          <a:effectLst/>
                          <a:cs typeface="B Titr" panose="00000700000000000000" pitchFamily="2" charset="-78"/>
                        </a:rPr>
                        <a:t>۰.۳ میلیون دلار (</a:t>
                      </a:r>
                      <a:r>
                        <a:rPr lang="en-US" sz="1200" dirty="0">
                          <a:effectLst/>
                          <a:cs typeface="B Titr" panose="00000700000000000000" pitchFamily="2" charset="-78"/>
                        </a:rPr>
                        <a:t>COMSTECH + </a:t>
                      </a:r>
                      <a:r>
                        <a:rPr lang="fa-IR" sz="1200" dirty="0">
                          <a:effectLst/>
                          <a:cs typeface="B Titr" panose="00000700000000000000" pitchFamily="2" charset="-78"/>
                        </a:rPr>
                        <a:t>تفاهم‌نامه‌های دوجانبه با بودجه ناچیز)</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800" dirty="0">
                          <a:effectLst/>
                          <a:cs typeface="B Titr" panose="00000700000000000000" pitchFamily="2" charset="-78"/>
                        </a:rPr>
                        <a:t>پاکستان</a:t>
                      </a:r>
                      <a:endParaRPr lang="fa-IR" sz="1800" b="0" dirty="0">
                        <a:effectLst/>
                        <a:latin typeface="quote-cjk-patch"/>
                        <a:cs typeface="B Titr" panose="00000700000000000000" pitchFamily="2" charset="-78"/>
                      </a:endParaRPr>
                    </a:p>
                  </a:txBody>
                  <a:tcPr marL="16831" marR="28052" marT="17533" marB="17533" anchor="ctr">
                    <a:solidFill>
                      <a:srgbClr val="92D050"/>
                    </a:solidFill>
                  </a:tcPr>
                </a:tc>
                <a:extLst>
                  <a:ext uri="{0D108BD9-81ED-4DB2-BD59-A6C34878D82A}">
                    <a16:rowId xmlns:a16="http://schemas.microsoft.com/office/drawing/2014/main" val="979647000"/>
                  </a:ext>
                </a:extLst>
              </a:tr>
              <a:tr h="671610">
                <a:tc>
                  <a:txBody>
                    <a:bodyPr/>
                    <a:lstStyle/>
                    <a:p>
                      <a:pPr algn="ctr"/>
                      <a:r>
                        <a:rPr lang="fa-IR" sz="1200">
                          <a:effectLst/>
                          <a:cs typeface="B Titr" panose="00000700000000000000" pitchFamily="2" charset="-78"/>
                        </a:rPr>
                        <a:t>• مبادلات تجاری: ۲ میلیارد دلار (۱۴۰۳)</a:t>
                      </a:r>
                      <a:br>
                        <a:rPr lang="fa-IR" sz="1200">
                          <a:effectLst/>
                          <a:cs typeface="B Titr" panose="00000700000000000000" pitchFamily="2" charset="-78"/>
                        </a:rPr>
                      </a:br>
                      <a:r>
                        <a:rPr lang="fa-IR" sz="1200">
                          <a:effectLst/>
                          <a:cs typeface="B Titr" panose="00000700000000000000" pitchFamily="2" charset="-78"/>
                        </a:rPr>
                        <a:t>• مقالات مشترک: از ۵۰ به ۱۵۰ مقاله (رشد ۲۰۰%)</a:t>
                      </a:r>
                      <a:endParaRPr lang="fa-IR" sz="1200" b="0">
                        <a:effectLst/>
                        <a:latin typeface="quote-cjk-patch"/>
                        <a:cs typeface="B Titr" panose="00000700000000000000" pitchFamily="2" charset="-78"/>
                      </a:endParaRPr>
                    </a:p>
                  </a:txBody>
                  <a:tcPr marL="28052" marR="16831" marT="17533" marB="17533" anchor="ctr"/>
                </a:tc>
                <a:tc>
                  <a:txBody>
                    <a:bodyPr/>
                    <a:lstStyle/>
                    <a:p>
                      <a:pPr algn="ctr"/>
                      <a:r>
                        <a:rPr lang="fa-IR" sz="1200" dirty="0">
                          <a:effectLst/>
                          <a:cs typeface="B Titr" panose="00000700000000000000" pitchFamily="2" charset="-78"/>
                        </a:rPr>
                        <a:t>۰ به ۵ پروژه</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رشد پایه از صفر</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200" dirty="0">
                          <a:effectLst/>
                          <a:cs typeface="B Titr" panose="00000700000000000000" pitchFamily="2" charset="-78"/>
                        </a:rPr>
                        <a:t>نوپا، امیدوارکننده</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a:effectLst/>
                          <a:cs typeface="B Titr" panose="00000700000000000000" pitchFamily="2" charset="-78"/>
                        </a:rPr>
                        <a:t>۰.۵ میلیون دلار (صندوق پژوهش مشترک تازه‌تأسیس + حمایت صنعتی اندک)</a:t>
                      </a:r>
                      <a:endParaRPr lang="fa-IR" sz="1200" b="0">
                        <a:effectLst/>
                        <a:latin typeface="quote-cjk-patch"/>
                        <a:cs typeface="B Titr" panose="00000700000000000000" pitchFamily="2" charset="-78"/>
                      </a:endParaRPr>
                    </a:p>
                  </a:txBody>
                  <a:tcPr marL="28052" marR="28052" marT="17533" marB="17533" anchor="ctr"/>
                </a:tc>
                <a:tc>
                  <a:txBody>
                    <a:bodyPr/>
                    <a:lstStyle/>
                    <a:p>
                      <a:pPr algn="ctr"/>
                      <a:r>
                        <a:rPr lang="fa-IR" sz="1800" dirty="0">
                          <a:effectLst/>
                          <a:cs typeface="B Titr" panose="00000700000000000000" pitchFamily="2" charset="-78"/>
                        </a:rPr>
                        <a:t>عمان</a:t>
                      </a:r>
                      <a:endParaRPr lang="fa-IR" sz="1800" b="0" dirty="0">
                        <a:effectLst/>
                        <a:latin typeface="quote-cjk-patch"/>
                        <a:cs typeface="B Titr" panose="00000700000000000000" pitchFamily="2" charset="-78"/>
                      </a:endParaRPr>
                    </a:p>
                  </a:txBody>
                  <a:tcPr marL="16831" marR="28052" marT="17533" marB="17533" anchor="ctr">
                    <a:solidFill>
                      <a:srgbClr val="92D050"/>
                    </a:solidFill>
                  </a:tcPr>
                </a:tc>
                <a:extLst>
                  <a:ext uri="{0D108BD9-81ED-4DB2-BD59-A6C34878D82A}">
                    <a16:rowId xmlns:a16="http://schemas.microsoft.com/office/drawing/2014/main" val="842049440"/>
                  </a:ext>
                </a:extLst>
              </a:tr>
              <a:tr h="839688">
                <a:tc>
                  <a:txBody>
                    <a:bodyPr/>
                    <a:lstStyle/>
                    <a:p>
                      <a:pPr algn="ctr"/>
                      <a:r>
                        <a:rPr lang="fa-IR" sz="1200" dirty="0">
                          <a:effectLst/>
                          <a:cs typeface="B Titr" panose="00000700000000000000" pitchFamily="2" charset="-78"/>
                        </a:rPr>
                        <a:t>• هیچ سرمایه‌گذاری دولتی مشترکی وجود ندارد.</a:t>
                      </a:r>
                      <a:br>
                        <a:rPr lang="fa-IR" sz="1200" dirty="0">
                          <a:effectLst/>
                          <a:cs typeface="B Titr" panose="00000700000000000000" pitchFamily="2" charset="-78"/>
                        </a:rPr>
                      </a:br>
                      <a:r>
                        <a:rPr lang="fa-IR" sz="1200" dirty="0">
                          <a:effectLst/>
                          <a:cs typeface="B Titr" panose="00000700000000000000" pitchFamily="2" charset="-78"/>
                        </a:rPr>
                        <a:t>• مقالات مشترک: از ۱۲۰۰ (۲۰۱۶) به کمتر از ۲۰۰ مقاله (۲۰۲۵)</a:t>
                      </a:r>
                      <a:endParaRPr lang="fa-IR" sz="1200" b="0" dirty="0">
                        <a:effectLst/>
                        <a:latin typeface="quote-cjk-patch"/>
                        <a:cs typeface="B Titr" panose="00000700000000000000" pitchFamily="2" charset="-78"/>
                      </a:endParaRPr>
                    </a:p>
                  </a:txBody>
                  <a:tcPr marL="28052" marR="16831" marT="17533" marB="17533" anchor="ctr"/>
                </a:tc>
                <a:tc>
                  <a:txBody>
                    <a:bodyPr/>
                    <a:lstStyle/>
                    <a:p>
                      <a:pPr algn="ctr"/>
                      <a:r>
                        <a:rPr lang="fa-IR" sz="1200" dirty="0">
                          <a:effectLst/>
                          <a:cs typeface="B Titr" panose="00000700000000000000" pitchFamily="2" charset="-78"/>
                        </a:rPr>
                        <a:t>حدود ۵۰ به کمتر از ۵ پروژه</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dirty="0">
                          <a:effectLst/>
                          <a:cs typeface="B Titr" panose="00000700000000000000" pitchFamily="2" charset="-78"/>
                        </a:rPr>
                        <a:t>کاهش ۹۰ درصدی</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dirty="0">
                          <a:effectLst/>
                          <a:cs typeface="B Titr" panose="00000700000000000000" pitchFamily="2" charset="-78"/>
                        </a:rPr>
                        <a:t>رو به انقراض، تحریم</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200" dirty="0">
                          <a:effectLst/>
                          <a:cs typeface="B Titr" panose="00000700000000000000" pitchFamily="2" charset="-78"/>
                        </a:rPr>
                        <a:t>کمتر از ۰.۱ میلیون دلار (فقط بنیادهای خصوصی و دانشگاهی؛ بدون سرمایه دولتی)</a:t>
                      </a:r>
                      <a:endParaRPr lang="fa-IR" sz="1200" b="0" dirty="0">
                        <a:effectLst/>
                        <a:latin typeface="quote-cjk-patch"/>
                        <a:cs typeface="B Titr" panose="00000700000000000000" pitchFamily="2" charset="-78"/>
                      </a:endParaRPr>
                    </a:p>
                  </a:txBody>
                  <a:tcPr marL="28052" marR="28052" marT="17533" marB="17533" anchor="ctr"/>
                </a:tc>
                <a:tc>
                  <a:txBody>
                    <a:bodyPr/>
                    <a:lstStyle/>
                    <a:p>
                      <a:pPr algn="ctr"/>
                      <a:r>
                        <a:rPr lang="fa-IR" sz="1800" dirty="0">
                          <a:effectLst/>
                          <a:cs typeface="B Titr" panose="00000700000000000000" pitchFamily="2" charset="-78"/>
                        </a:rPr>
                        <a:t>آمریکا</a:t>
                      </a:r>
                      <a:endParaRPr lang="fa-IR" sz="1800" b="0" dirty="0">
                        <a:effectLst/>
                        <a:latin typeface="quote-cjk-patch"/>
                        <a:cs typeface="B Titr" panose="00000700000000000000" pitchFamily="2" charset="-78"/>
                      </a:endParaRPr>
                    </a:p>
                  </a:txBody>
                  <a:tcPr marL="16831" marR="28052" marT="17533" marB="17533" anchor="ctr">
                    <a:solidFill>
                      <a:srgbClr val="92D050"/>
                    </a:solidFill>
                  </a:tcPr>
                </a:tc>
                <a:extLst>
                  <a:ext uri="{0D108BD9-81ED-4DB2-BD59-A6C34878D82A}">
                    <a16:rowId xmlns:a16="http://schemas.microsoft.com/office/drawing/2014/main" val="2890740504"/>
                  </a:ext>
                </a:extLst>
              </a:tr>
            </a:tbl>
          </a:graphicData>
        </a:graphic>
      </p:graphicFrame>
    </p:spTree>
    <p:extLst>
      <p:ext uri="{BB962C8B-B14F-4D97-AF65-F5344CB8AC3E}">
        <p14:creationId xmlns:p14="http://schemas.microsoft.com/office/powerpoint/2010/main" val="4227611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7F1E4F-1CFF-5643-939E-217C01CDF565}" type="slidenum">
              <a:rPr lang="en-US" smtClean="0"/>
              <a:pPr/>
              <a:t>21</a:t>
            </a:fld>
            <a:endParaRPr lang="en-US" dirty="0"/>
          </a:p>
        </p:txBody>
      </p:sp>
      <p:sp>
        <p:nvSpPr>
          <p:cNvPr id="6" name="Rectangle 1"/>
          <p:cNvSpPr>
            <a:spLocks noChangeArrowheads="1"/>
          </p:cNvSpPr>
          <p:nvPr/>
        </p:nvSpPr>
        <p:spPr bwMode="auto">
          <a:xfrm>
            <a:off x="771525" y="1709738"/>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rgbClr val="0F1115"/>
                </a:solidFill>
                <a:effectLst/>
                <a:latin typeface="quote-cjk-patch"/>
              </a:rPr>
            </a:br>
            <a:endParaRPr kumimoji="0" lang="en-US" altLang="en-US" sz="1200" b="0" i="0" u="none" strike="noStrike" cap="none" normalizeH="0" baseline="0">
              <a:ln>
                <a:noFill/>
              </a:ln>
              <a:solidFill>
                <a:srgbClr val="0F1115"/>
              </a:solidFill>
              <a:effectLst/>
              <a:latin typeface="quote-cjk-patch"/>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046646688"/>
              </p:ext>
            </p:extLst>
          </p:nvPr>
        </p:nvGraphicFramePr>
        <p:xfrm>
          <a:off x="1481425" y="1080858"/>
          <a:ext cx="7391010" cy="4457700"/>
        </p:xfrm>
        <a:graphic>
          <a:graphicData uri="http://schemas.openxmlformats.org/drawingml/2006/table">
            <a:tbl>
              <a:tblPr>
                <a:tableStyleId>{616DA210-FB5B-4158-B5E0-FEB733F419BA}</a:tableStyleId>
              </a:tblPr>
              <a:tblGrid>
                <a:gridCol w="1478202">
                  <a:extLst>
                    <a:ext uri="{9D8B030D-6E8A-4147-A177-3AD203B41FA5}">
                      <a16:colId xmlns:a16="http://schemas.microsoft.com/office/drawing/2014/main" val="1852510314"/>
                    </a:ext>
                  </a:extLst>
                </a:gridCol>
                <a:gridCol w="1478202">
                  <a:extLst>
                    <a:ext uri="{9D8B030D-6E8A-4147-A177-3AD203B41FA5}">
                      <a16:colId xmlns:a16="http://schemas.microsoft.com/office/drawing/2014/main" val="3106882344"/>
                    </a:ext>
                  </a:extLst>
                </a:gridCol>
                <a:gridCol w="1893698">
                  <a:extLst>
                    <a:ext uri="{9D8B030D-6E8A-4147-A177-3AD203B41FA5}">
                      <a16:colId xmlns:a16="http://schemas.microsoft.com/office/drawing/2014/main" val="2500017486"/>
                    </a:ext>
                  </a:extLst>
                </a:gridCol>
                <a:gridCol w="1773382">
                  <a:extLst>
                    <a:ext uri="{9D8B030D-6E8A-4147-A177-3AD203B41FA5}">
                      <a16:colId xmlns:a16="http://schemas.microsoft.com/office/drawing/2014/main" val="680207367"/>
                    </a:ext>
                  </a:extLst>
                </a:gridCol>
                <a:gridCol w="767526">
                  <a:extLst>
                    <a:ext uri="{9D8B030D-6E8A-4147-A177-3AD203B41FA5}">
                      <a16:colId xmlns:a16="http://schemas.microsoft.com/office/drawing/2014/main" val="2350847400"/>
                    </a:ext>
                  </a:extLst>
                </a:gridCol>
              </a:tblGrid>
              <a:tr h="739140">
                <a:tc>
                  <a:txBody>
                    <a:bodyPr/>
                    <a:lstStyle/>
                    <a:p>
                      <a:pPr algn="ctr"/>
                      <a:r>
                        <a:rPr lang="fa-IR" sz="1800" dirty="0">
                          <a:effectLst/>
                          <a:cs typeface="B Titr" panose="00000700000000000000" pitchFamily="2" charset="-78"/>
                        </a:rPr>
                        <a:t>روند</a:t>
                      </a:r>
                      <a:endParaRPr lang="fa-IR" sz="1800" b="0" dirty="0">
                        <a:effectLst/>
                        <a:latin typeface="quote-cjk-patch"/>
                        <a:cs typeface="B Titr" panose="00000700000000000000" pitchFamily="2" charset="-78"/>
                      </a:endParaRPr>
                    </a:p>
                  </a:txBody>
                  <a:tcPr marL="152400" marR="152400" marT="95250" marB="95250" anchor="ctr">
                    <a:solidFill>
                      <a:srgbClr val="92D050"/>
                    </a:solidFill>
                  </a:tcPr>
                </a:tc>
                <a:tc>
                  <a:txBody>
                    <a:bodyPr/>
                    <a:lstStyle/>
                    <a:p>
                      <a:pPr algn="ctr"/>
                      <a:r>
                        <a:rPr lang="fa-IR" sz="1800" dirty="0">
                          <a:effectLst/>
                          <a:cs typeface="B Titr" panose="00000700000000000000" pitchFamily="2" charset="-78"/>
                        </a:rPr>
                        <a:t>سرمایه مشترک </a:t>
                      </a:r>
                      <a:r>
                        <a:rPr lang="en-US" sz="1800" b="0" i="0" kern="1200" dirty="0">
                          <a:solidFill>
                            <a:schemeClr val="tx1"/>
                          </a:solidFill>
                          <a:effectLst/>
                          <a:latin typeface="+mn-lt"/>
                          <a:ea typeface="+mn-ea"/>
                          <a:cs typeface="+mn-cs"/>
                        </a:rPr>
                        <a:t> ($M)</a:t>
                      </a:r>
                      <a:endParaRPr lang="en-US" sz="1800" b="0" dirty="0">
                        <a:effectLst/>
                        <a:latin typeface="quote-cjk-patch"/>
                        <a:cs typeface="B Titr" panose="00000700000000000000" pitchFamily="2" charset="-78"/>
                      </a:endParaRPr>
                    </a:p>
                  </a:txBody>
                  <a:tcPr marL="152400" marR="152400" marT="95250" marB="95250" anchor="ctr">
                    <a:solidFill>
                      <a:srgbClr val="92D050"/>
                    </a:solidFill>
                  </a:tcPr>
                </a:tc>
                <a:tc>
                  <a:txBody>
                    <a:bodyPr/>
                    <a:lstStyle/>
                    <a:p>
                      <a:pPr algn="ctr"/>
                      <a:r>
                        <a:rPr lang="fa-IR" sz="1200" kern="1200" dirty="0">
                          <a:solidFill>
                            <a:schemeClr val="tx1"/>
                          </a:solidFill>
                          <a:effectLst/>
                          <a:latin typeface="+mn-lt"/>
                          <a:ea typeface="+mn-ea"/>
                          <a:cs typeface="B Titr" panose="00000700000000000000" pitchFamily="2" charset="-78"/>
                        </a:rPr>
                        <a:t>تعداد پروژه‌های پژوهشی پایه و بورس‌های تحصیلی مشترک</a:t>
                      </a:r>
                    </a:p>
                  </a:txBody>
                  <a:tcPr marL="152400" marR="152400" marT="95250" marB="95250" anchor="ctr">
                    <a:solidFill>
                      <a:srgbClr val="92D050"/>
                    </a:solidFill>
                  </a:tcPr>
                </a:tc>
                <a:tc>
                  <a:txBody>
                    <a:bodyPr/>
                    <a:lstStyle/>
                    <a:p>
                      <a:pPr algn="ctr"/>
                      <a:r>
                        <a:rPr lang="fa-IR" sz="1800" dirty="0">
                          <a:effectLst/>
                          <a:cs typeface="B Titr" panose="00000700000000000000" pitchFamily="2" charset="-78"/>
                        </a:rPr>
                        <a:t>جفت کشور</a:t>
                      </a:r>
                      <a:endParaRPr lang="fa-IR" sz="1800" b="0" dirty="0">
                        <a:effectLst/>
                        <a:latin typeface="quote-cjk-patch"/>
                        <a:cs typeface="B Titr" panose="00000700000000000000" pitchFamily="2" charset="-78"/>
                      </a:endParaRPr>
                    </a:p>
                  </a:txBody>
                  <a:tcPr marL="152400" marR="152400" marT="95250" marB="95250" anchor="ctr">
                    <a:solidFill>
                      <a:srgbClr val="92D050"/>
                    </a:solidFill>
                  </a:tcPr>
                </a:tc>
                <a:tc>
                  <a:txBody>
                    <a:bodyPr/>
                    <a:lstStyle/>
                    <a:p>
                      <a:pPr algn="ctr"/>
                      <a:r>
                        <a:rPr lang="fa-IR" sz="1800" dirty="0">
                          <a:effectLst/>
                          <a:cs typeface="B Titr" panose="00000700000000000000" pitchFamily="2" charset="-78"/>
                        </a:rPr>
                        <a:t>رتبه</a:t>
                      </a:r>
                      <a:endParaRPr lang="fa-IR" sz="1800" b="0" dirty="0">
                        <a:effectLst/>
                        <a:latin typeface="quote-cjk-patch"/>
                        <a:cs typeface="B Titr" panose="00000700000000000000" pitchFamily="2" charset="-78"/>
                      </a:endParaRPr>
                    </a:p>
                  </a:txBody>
                  <a:tcPr marR="152400" marT="95250" marB="95250" anchor="ctr">
                    <a:solidFill>
                      <a:srgbClr val="92D050"/>
                    </a:solidFill>
                  </a:tcPr>
                </a:tc>
                <a:extLst>
                  <a:ext uri="{0D108BD9-81ED-4DB2-BD59-A6C34878D82A}">
                    <a16:rowId xmlns:a16="http://schemas.microsoft.com/office/drawing/2014/main" val="4229956667"/>
                  </a:ext>
                </a:extLst>
              </a:tr>
              <a:tr h="464820">
                <a:tc>
                  <a:txBody>
                    <a:bodyPr/>
                    <a:lstStyle/>
                    <a:p>
                      <a:pPr algn="ctr"/>
                      <a:r>
                        <a:rPr lang="fa-IR" sz="1800">
                          <a:effectLst/>
                          <a:cs typeface="B Titr" panose="00000700000000000000" pitchFamily="2" charset="-78"/>
                        </a:rPr>
                        <a:t>افزایش قوی</a:t>
                      </a:r>
                      <a:endParaRPr lang="fa-IR" sz="1800" b="0">
                        <a:effectLst/>
                        <a:latin typeface="quote-cjk-patch"/>
                        <a:cs typeface="B Titr" panose="00000700000000000000" pitchFamily="2" charset="-78"/>
                      </a:endParaRPr>
                    </a:p>
                  </a:txBody>
                  <a:tcPr marL="152400" marT="95250" marB="95250" anchor="ctr"/>
                </a:tc>
                <a:tc>
                  <a:txBody>
                    <a:bodyPr/>
                    <a:lstStyle/>
                    <a:p>
                      <a:pPr algn="ctr"/>
                      <a:r>
                        <a:rPr lang="fa-IR" sz="1800" dirty="0">
                          <a:effectLst/>
                          <a:cs typeface="B Titr" panose="00000700000000000000" pitchFamily="2" charset="-78"/>
                        </a:rPr>
                        <a:t>۱۰</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a:effectLst/>
                          <a:cs typeface="B Titr" panose="00000700000000000000" pitchFamily="2" charset="-78"/>
                        </a:rPr>
                        <a:t>۱۸۰</a:t>
                      </a:r>
                      <a:endParaRPr lang="fa-IR" sz="1800" b="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چین-روسیه</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۱</a:t>
                      </a:r>
                      <a:endParaRPr lang="fa-IR" sz="1800" b="0" dirty="0">
                        <a:effectLst/>
                        <a:latin typeface="quote-cjk-patch"/>
                        <a:cs typeface="B Titr" panose="00000700000000000000" pitchFamily="2" charset="-78"/>
                      </a:endParaRPr>
                    </a:p>
                  </a:txBody>
                  <a:tcPr marR="152400" marT="95250" marB="95250" anchor="ctr"/>
                </a:tc>
                <a:extLst>
                  <a:ext uri="{0D108BD9-81ED-4DB2-BD59-A6C34878D82A}">
                    <a16:rowId xmlns:a16="http://schemas.microsoft.com/office/drawing/2014/main" val="240189657"/>
                  </a:ext>
                </a:extLst>
              </a:tr>
              <a:tr h="464820">
                <a:tc>
                  <a:txBody>
                    <a:bodyPr/>
                    <a:lstStyle/>
                    <a:p>
                      <a:pPr algn="ctr"/>
                      <a:r>
                        <a:rPr lang="fa-IR" sz="1800">
                          <a:effectLst/>
                          <a:cs typeface="B Titr" panose="00000700000000000000" pitchFamily="2" charset="-78"/>
                        </a:rPr>
                        <a:t>افزایش ملایم</a:t>
                      </a:r>
                      <a:endParaRPr lang="fa-IR" sz="1800" b="0">
                        <a:effectLst/>
                        <a:latin typeface="quote-cjk-patch"/>
                        <a:cs typeface="B Titr" panose="00000700000000000000" pitchFamily="2" charset="-78"/>
                      </a:endParaRPr>
                    </a:p>
                  </a:txBody>
                  <a:tcPr marL="152400" marT="95250" marB="95250" anchor="ctr"/>
                </a:tc>
                <a:tc>
                  <a:txBody>
                    <a:bodyPr/>
                    <a:lstStyle/>
                    <a:p>
                      <a:pPr algn="ctr"/>
                      <a:r>
                        <a:rPr lang="fa-IR" sz="1800">
                          <a:effectLst/>
                          <a:cs typeface="B Titr" panose="00000700000000000000" pitchFamily="2" charset="-78"/>
                        </a:rPr>
                        <a:t>۸</a:t>
                      </a:r>
                      <a:endParaRPr lang="fa-IR" sz="1800" b="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۱۲۰</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چین-هند</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۲</a:t>
                      </a:r>
                      <a:endParaRPr lang="fa-IR" sz="1800" b="0" dirty="0">
                        <a:effectLst/>
                        <a:latin typeface="quote-cjk-patch"/>
                        <a:cs typeface="B Titr" panose="00000700000000000000" pitchFamily="2" charset="-78"/>
                      </a:endParaRPr>
                    </a:p>
                  </a:txBody>
                  <a:tcPr marR="152400" marT="95250" marB="95250" anchor="ctr"/>
                </a:tc>
                <a:extLst>
                  <a:ext uri="{0D108BD9-81ED-4DB2-BD59-A6C34878D82A}">
                    <a16:rowId xmlns:a16="http://schemas.microsoft.com/office/drawing/2014/main" val="1285471095"/>
                  </a:ext>
                </a:extLst>
              </a:tr>
              <a:tr h="464820">
                <a:tc>
                  <a:txBody>
                    <a:bodyPr/>
                    <a:lstStyle/>
                    <a:p>
                      <a:pPr algn="ctr"/>
                      <a:r>
                        <a:rPr lang="fa-IR" sz="1800" dirty="0">
                          <a:effectLst/>
                          <a:cs typeface="B Titr" panose="00000700000000000000" pitchFamily="2" charset="-78"/>
                        </a:rPr>
                        <a:t>رشد انفجاری</a:t>
                      </a:r>
                      <a:endParaRPr lang="fa-IR" sz="1800" b="0" dirty="0">
                        <a:effectLst/>
                        <a:latin typeface="quote-cjk-patch"/>
                        <a:cs typeface="B Titr" panose="00000700000000000000" pitchFamily="2" charset="-78"/>
                      </a:endParaRPr>
                    </a:p>
                  </a:txBody>
                  <a:tcPr marL="152400" marT="95250" marB="95250" anchor="ctr">
                    <a:solidFill>
                      <a:srgbClr val="FFFF00"/>
                    </a:solidFill>
                  </a:tcPr>
                </a:tc>
                <a:tc>
                  <a:txBody>
                    <a:bodyPr/>
                    <a:lstStyle/>
                    <a:p>
                      <a:pPr algn="ctr"/>
                      <a:r>
                        <a:rPr lang="fa-IR" sz="1800" dirty="0">
                          <a:effectLst/>
                          <a:cs typeface="B Titr" panose="00000700000000000000" pitchFamily="2" charset="-78"/>
                        </a:rPr>
                        <a:t>۵</a:t>
                      </a:r>
                      <a:endParaRPr lang="fa-IR" sz="1800" b="0" dirty="0">
                        <a:effectLst/>
                        <a:latin typeface="quote-cjk-patch"/>
                        <a:cs typeface="B Titr" panose="00000700000000000000" pitchFamily="2" charset="-78"/>
                      </a:endParaRPr>
                    </a:p>
                  </a:txBody>
                  <a:tcPr marL="152400" marR="152400" marT="95250" marB="95250" anchor="ctr">
                    <a:solidFill>
                      <a:srgbClr val="FFFF00"/>
                    </a:solidFill>
                  </a:tcPr>
                </a:tc>
                <a:tc>
                  <a:txBody>
                    <a:bodyPr/>
                    <a:lstStyle/>
                    <a:p>
                      <a:pPr algn="ctr"/>
                      <a:r>
                        <a:rPr lang="fa-IR" sz="1800" dirty="0">
                          <a:effectLst/>
                          <a:cs typeface="B Titr" panose="00000700000000000000" pitchFamily="2" charset="-78"/>
                        </a:rPr>
                        <a:t>۱۵۰</a:t>
                      </a:r>
                      <a:endParaRPr lang="fa-IR" sz="1800" b="0" dirty="0">
                        <a:effectLst/>
                        <a:latin typeface="quote-cjk-patch"/>
                        <a:cs typeface="B Titr" panose="00000700000000000000" pitchFamily="2" charset="-78"/>
                      </a:endParaRPr>
                    </a:p>
                  </a:txBody>
                  <a:tcPr marL="152400" marR="152400" marT="95250" marB="95250" anchor="ctr">
                    <a:solidFill>
                      <a:srgbClr val="FFFF00"/>
                    </a:solidFill>
                  </a:tcPr>
                </a:tc>
                <a:tc>
                  <a:txBody>
                    <a:bodyPr/>
                    <a:lstStyle/>
                    <a:p>
                      <a:pPr algn="ctr"/>
                      <a:r>
                        <a:rPr lang="fa-IR" sz="1800" dirty="0">
                          <a:effectLst/>
                          <a:cs typeface="B Titr" panose="00000700000000000000" pitchFamily="2" charset="-78"/>
                        </a:rPr>
                        <a:t>ایران-چین</a:t>
                      </a:r>
                      <a:endParaRPr lang="fa-IR" sz="1800" b="0" dirty="0">
                        <a:effectLst/>
                        <a:latin typeface="quote-cjk-patch"/>
                        <a:cs typeface="B Titr" panose="00000700000000000000" pitchFamily="2" charset="-78"/>
                      </a:endParaRPr>
                    </a:p>
                  </a:txBody>
                  <a:tcPr marL="152400" marR="152400" marT="95250" marB="95250" anchor="ctr">
                    <a:solidFill>
                      <a:srgbClr val="FFFF00"/>
                    </a:solidFill>
                  </a:tcPr>
                </a:tc>
                <a:tc>
                  <a:txBody>
                    <a:bodyPr/>
                    <a:lstStyle/>
                    <a:p>
                      <a:pPr algn="ctr"/>
                      <a:r>
                        <a:rPr lang="fa-IR" sz="1800" dirty="0">
                          <a:effectLst/>
                          <a:cs typeface="B Titr" panose="00000700000000000000" pitchFamily="2" charset="-78"/>
                        </a:rPr>
                        <a:t>۳</a:t>
                      </a:r>
                      <a:endParaRPr lang="fa-IR" sz="1800" b="0" dirty="0">
                        <a:effectLst/>
                        <a:latin typeface="quote-cjk-patch"/>
                        <a:cs typeface="B Titr" panose="00000700000000000000" pitchFamily="2" charset="-78"/>
                      </a:endParaRPr>
                    </a:p>
                  </a:txBody>
                  <a:tcPr marR="152400" marT="95250" marB="95250" anchor="ctr">
                    <a:noFill/>
                  </a:tcPr>
                </a:tc>
                <a:extLst>
                  <a:ext uri="{0D108BD9-81ED-4DB2-BD59-A6C34878D82A}">
                    <a16:rowId xmlns:a16="http://schemas.microsoft.com/office/drawing/2014/main" val="1070628909"/>
                  </a:ext>
                </a:extLst>
              </a:tr>
              <a:tr h="464820">
                <a:tc>
                  <a:txBody>
                    <a:bodyPr/>
                    <a:lstStyle/>
                    <a:p>
                      <a:pPr algn="ctr"/>
                      <a:r>
                        <a:rPr lang="fa-IR" sz="1800">
                          <a:effectLst/>
                          <a:cs typeface="B Titr" panose="00000700000000000000" pitchFamily="2" charset="-78"/>
                        </a:rPr>
                        <a:t>افزایش ملایم</a:t>
                      </a:r>
                      <a:endParaRPr lang="fa-IR" sz="1800" b="0">
                        <a:effectLst/>
                        <a:latin typeface="quote-cjk-patch"/>
                        <a:cs typeface="B Titr" panose="00000700000000000000" pitchFamily="2" charset="-78"/>
                      </a:endParaRPr>
                    </a:p>
                  </a:txBody>
                  <a:tcPr marL="152400" marT="95250" marB="95250" anchor="ctr"/>
                </a:tc>
                <a:tc>
                  <a:txBody>
                    <a:bodyPr/>
                    <a:lstStyle/>
                    <a:p>
                      <a:pPr algn="ctr"/>
                      <a:r>
                        <a:rPr lang="fa-IR" sz="1800">
                          <a:effectLst/>
                          <a:cs typeface="B Titr" panose="00000700000000000000" pitchFamily="2" charset="-78"/>
                        </a:rPr>
                        <a:t>۵</a:t>
                      </a:r>
                      <a:endParaRPr lang="fa-IR" sz="1800" b="0">
                        <a:effectLst/>
                        <a:latin typeface="quote-cjk-patch"/>
                        <a:cs typeface="B Titr" panose="00000700000000000000" pitchFamily="2" charset="-78"/>
                      </a:endParaRPr>
                    </a:p>
                  </a:txBody>
                  <a:tcPr marL="152400" marR="152400" marT="95250" marB="95250" anchor="ctr"/>
                </a:tc>
                <a:tc>
                  <a:txBody>
                    <a:bodyPr/>
                    <a:lstStyle/>
                    <a:p>
                      <a:pPr algn="ctr"/>
                      <a:r>
                        <a:rPr lang="fa-IR" sz="1800">
                          <a:effectLst/>
                          <a:cs typeface="B Titr" panose="00000700000000000000" pitchFamily="2" charset="-78"/>
                        </a:rPr>
                        <a:t>۶۰</a:t>
                      </a:r>
                      <a:endParaRPr lang="fa-IR" sz="1800" b="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روسیه-هند</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۴</a:t>
                      </a:r>
                      <a:endParaRPr lang="fa-IR" sz="1800" b="0" dirty="0">
                        <a:effectLst/>
                        <a:latin typeface="quote-cjk-patch"/>
                        <a:cs typeface="B Titr" panose="00000700000000000000" pitchFamily="2" charset="-78"/>
                      </a:endParaRPr>
                    </a:p>
                  </a:txBody>
                  <a:tcPr marR="152400" marT="95250" marB="95250" anchor="ctr"/>
                </a:tc>
                <a:extLst>
                  <a:ext uri="{0D108BD9-81ED-4DB2-BD59-A6C34878D82A}">
                    <a16:rowId xmlns:a16="http://schemas.microsoft.com/office/drawing/2014/main" val="52251535"/>
                  </a:ext>
                </a:extLst>
              </a:tr>
              <a:tr h="464820">
                <a:tc>
                  <a:txBody>
                    <a:bodyPr/>
                    <a:lstStyle/>
                    <a:p>
                      <a:pPr algn="ctr"/>
                      <a:r>
                        <a:rPr lang="fa-IR" sz="1800">
                          <a:effectLst/>
                          <a:cs typeface="B Titr" panose="00000700000000000000" pitchFamily="2" charset="-78"/>
                        </a:rPr>
                        <a:t>افزایش ملایم</a:t>
                      </a:r>
                      <a:endParaRPr lang="fa-IR" sz="1800" b="0">
                        <a:effectLst/>
                        <a:latin typeface="quote-cjk-patch"/>
                        <a:cs typeface="B Titr" panose="00000700000000000000" pitchFamily="2" charset="-78"/>
                      </a:endParaRPr>
                    </a:p>
                  </a:txBody>
                  <a:tcPr marL="152400" marT="95250" marB="95250" anchor="ctr"/>
                </a:tc>
                <a:tc>
                  <a:txBody>
                    <a:bodyPr/>
                    <a:lstStyle/>
                    <a:p>
                      <a:pPr algn="ctr"/>
                      <a:r>
                        <a:rPr lang="fa-IR" sz="1800" dirty="0">
                          <a:effectLst/>
                          <a:cs typeface="B Titr" panose="00000700000000000000" pitchFamily="2" charset="-78"/>
                        </a:rPr>
                        <a:t>۳</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a:effectLst/>
                          <a:cs typeface="B Titr" panose="00000700000000000000" pitchFamily="2" charset="-78"/>
                        </a:rPr>
                        <a:t>۴۰</a:t>
                      </a:r>
                      <a:endParaRPr lang="fa-IR" sz="1800" b="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چین-ترکیه</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۵</a:t>
                      </a:r>
                      <a:endParaRPr lang="fa-IR" sz="1800" b="0" dirty="0">
                        <a:effectLst/>
                        <a:latin typeface="quote-cjk-patch"/>
                        <a:cs typeface="B Titr" panose="00000700000000000000" pitchFamily="2" charset="-78"/>
                      </a:endParaRPr>
                    </a:p>
                  </a:txBody>
                  <a:tcPr marR="152400" marT="95250" marB="95250" anchor="ctr"/>
                </a:tc>
                <a:extLst>
                  <a:ext uri="{0D108BD9-81ED-4DB2-BD59-A6C34878D82A}">
                    <a16:rowId xmlns:a16="http://schemas.microsoft.com/office/drawing/2014/main" val="1691479246"/>
                  </a:ext>
                </a:extLst>
              </a:tr>
              <a:tr h="464820">
                <a:tc>
                  <a:txBody>
                    <a:bodyPr/>
                    <a:lstStyle/>
                    <a:p>
                      <a:pPr algn="ctr"/>
                      <a:r>
                        <a:rPr lang="fa-IR" sz="1800" dirty="0">
                          <a:effectLst/>
                          <a:cs typeface="B Titr" panose="00000700000000000000" pitchFamily="2" charset="-78"/>
                        </a:rPr>
                        <a:t>رشد انفجاری</a:t>
                      </a:r>
                      <a:endParaRPr lang="fa-IR" sz="1800" b="0" dirty="0">
                        <a:effectLst/>
                        <a:latin typeface="quote-cjk-patch"/>
                        <a:cs typeface="B Titr" panose="00000700000000000000" pitchFamily="2" charset="-78"/>
                      </a:endParaRPr>
                    </a:p>
                  </a:txBody>
                  <a:tcPr marL="152400" marT="95250" marB="95250" anchor="ctr">
                    <a:solidFill>
                      <a:srgbClr val="FFFF00"/>
                    </a:solidFill>
                  </a:tcPr>
                </a:tc>
                <a:tc>
                  <a:txBody>
                    <a:bodyPr/>
                    <a:lstStyle/>
                    <a:p>
                      <a:pPr algn="ctr"/>
                      <a:r>
                        <a:rPr lang="fa-IR" sz="1800" dirty="0">
                          <a:effectLst/>
                          <a:cs typeface="B Titr" panose="00000700000000000000" pitchFamily="2" charset="-78"/>
                        </a:rPr>
                        <a:t>۳</a:t>
                      </a:r>
                      <a:endParaRPr lang="fa-IR" sz="1800" b="0" dirty="0">
                        <a:effectLst/>
                        <a:latin typeface="quote-cjk-patch"/>
                        <a:cs typeface="B Titr" panose="00000700000000000000" pitchFamily="2" charset="-78"/>
                      </a:endParaRPr>
                    </a:p>
                  </a:txBody>
                  <a:tcPr marL="152400" marR="152400" marT="95250" marB="95250" anchor="ctr">
                    <a:solidFill>
                      <a:srgbClr val="FFFF00"/>
                    </a:solidFill>
                  </a:tcPr>
                </a:tc>
                <a:tc>
                  <a:txBody>
                    <a:bodyPr/>
                    <a:lstStyle/>
                    <a:p>
                      <a:pPr algn="ctr"/>
                      <a:r>
                        <a:rPr lang="fa-IR" sz="1800" dirty="0">
                          <a:effectLst/>
                          <a:cs typeface="B Titr" panose="00000700000000000000" pitchFamily="2" charset="-78"/>
                        </a:rPr>
                        <a:t>۳۰</a:t>
                      </a:r>
                      <a:endParaRPr lang="fa-IR" sz="1800" b="0" dirty="0">
                        <a:effectLst/>
                        <a:latin typeface="quote-cjk-patch"/>
                        <a:cs typeface="B Titr" panose="00000700000000000000" pitchFamily="2" charset="-78"/>
                      </a:endParaRPr>
                    </a:p>
                  </a:txBody>
                  <a:tcPr marL="152400" marR="152400" marT="95250" marB="95250" anchor="ctr">
                    <a:solidFill>
                      <a:srgbClr val="FFFF00"/>
                    </a:solidFill>
                  </a:tcPr>
                </a:tc>
                <a:tc>
                  <a:txBody>
                    <a:bodyPr/>
                    <a:lstStyle/>
                    <a:p>
                      <a:pPr algn="ctr"/>
                      <a:r>
                        <a:rPr lang="fa-IR" sz="1800" dirty="0">
                          <a:effectLst/>
                          <a:cs typeface="B Titr" panose="00000700000000000000" pitchFamily="2" charset="-78"/>
                        </a:rPr>
                        <a:t>ایران-روسیه</a:t>
                      </a:r>
                      <a:endParaRPr lang="fa-IR" sz="1800" b="0" dirty="0">
                        <a:effectLst/>
                        <a:latin typeface="quote-cjk-patch"/>
                        <a:cs typeface="B Titr" panose="00000700000000000000" pitchFamily="2" charset="-78"/>
                      </a:endParaRPr>
                    </a:p>
                  </a:txBody>
                  <a:tcPr marL="152400" marR="152400" marT="95250" marB="95250" anchor="ctr">
                    <a:solidFill>
                      <a:srgbClr val="FFFF00"/>
                    </a:solidFill>
                  </a:tcPr>
                </a:tc>
                <a:tc>
                  <a:txBody>
                    <a:bodyPr/>
                    <a:lstStyle/>
                    <a:p>
                      <a:pPr algn="ctr"/>
                      <a:r>
                        <a:rPr lang="fa-IR" sz="1800" dirty="0">
                          <a:effectLst/>
                          <a:cs typeface="B Titr" panose="00000700000000000000" pitchFamily="2" charset="-78"/>
                        </a:rPr>
                        <a:t>۶</a:t>
                      </a:r>
                      <a:endParaRPr lang="fa-IR" sz="1800" b="0" dirty="0">
                        <a:effectLst/>
                        <a:latin typeface="quote-cjk-patch"/>
                        <a:cs typeface="B Titr" panose="00000700000000000000" pitchFamily="2" charset="-78"/>
                      </a:endParaRPr>
                    </a:p>
                  </a:txBody>
                  <a:tcPr marR="152400" marT="95250" marB="95250" anchor="ctr">
                    <a:noFill/>
                  </a:tcPr>
                </a:tc>
                <a:extLst>
                  <a:ext uri="{0D108BD9-81ED-4DB2-BD59-A6C34878D82A}">
                    <a16:rowId xmlns:a16="http://schemas.microsoft.com/office/drawing/2014/main" val="4033492082"/>
                  </a:ext>
                </a:extLst>
              </a:tr>
              <a:tr h="464820">
                <a:tc>
                  <a:txBody>
                    <a:bodyPr/>
                    <a:lstStyle/>
                    <a:p>
                      <a:pPr algn="ctr"/>
                      <a:r>
                        <a:rPr lang="fa-IR" sz="1800">
                          <a:effectLst/>
                          <a:cs typeface="B Titr" panose="00000700000000000000" pitchFamily="2" charset="-78"/>
                        </a:rPr>
                        <a:t>افزایش ملایم</a:t>
                      </a:r>
                      <a:endParaRPr lang="fa-IR" sz="1800" b="0">
                        <a:effectLst/>
                        <a:latin typeface="quote-cjk-patch"/>
                        <a:cs typeface="B Titr" panose="00000700000000000000" pitchFamily="2" charset="-78"/>
                      </a:endParaRPr>
                    </a:p>
                  </a:txBody>
                  <a:tcPr marL="152400" marT="95250" marB="95250" anchor="ctr"/>
                </a:tc>
                <a:tc>
                  <a:txBody>
                    <a:bodyPr/>
                    <a:lstStyle/>
                    <a:p>
                      <a:pPr algn="ctr"/>
                      <a:r>
                        <a:rPr lang="fa-IR" sz="1800" dirty="0">
                          <a:effectLst/>
                          <a:cs typeface="B Titr" panose="00000700000000000000" pitchFamily="2" charset="-78"/>
                        </a:rPr>
                        <a:t>۳</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۵۵</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a:effectLst/>
                          <a:cs typeface="B Titr" panose="00000700000000000000" pitchFamily="2" charset="-78"/>
                        </a:rPr>
                        <a:t>هند-آمریکا</a:t>
                      </a:r>
                      <a:endParaRPr lang="fa-IR" sz="1800" b="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۷</a:t>
                      </a:r>
                      <a:endParaRPr lang="fa-IR" sz="1800" b="0" dirty="0">
                        <a:effectLst/>
                        <a:latin typeface="quote-cjk-patch"/>
                        <a:cs typeface="B Titr" panose="00000700000000000000" pitchFamily="2" charset="-78"/>
                      </a:endParaRPr>
                    </a:p>
                  </a:txBody>
                  <a:tcPr marR="152400" marT="95250" marB="95250" anchor="ctr"/>
                </a:tc>
                <a:extLst>
                  <a:ext uri="{0D108BD9-81ED-4DB2-BD59-A6C34878D82A}">
                    <a16:rowId xmlns:a16="http://schemas.microsoft.com/office/drawing/2014/main" val="2048080652"/>
                  </a:ext>
                </a:extLst>
              </a:tr>
              <a:tr h="464820">
                <a:tc>
                  <a:txBody>
                    <a:bodyPr/>
                    <a:lstStyle/>
                    <a:p>
                      <a:pPr algn="ctr"/>
                      <a:r>
                        <a:rPr lang="fa-IR" sz="1800" dirty="0">
                          <a:effectLst/>
                          <a:cs typeface="B Titr" panose="00000700000000000000" pitchFamily="2" charset="-78"/>
                        </a:rPr>
                        <a:t>افزایش ملایم</a:t>
                      </a:r>
                      <a:endParaRPr lang="fa-IR" sz="1800" b="0" dirty="0">
                        <a:effectLst/>
                        <a:latin typeface="quote-cjk-patch"/>
                        <a:cs typeface="B Titr" panose="00000700000000000000" pitchFamily="2" charset="-78"/>
                      </a:endParaRPr>
                    </a:p>
                  </a:txBody>
                  <a:tcPr marL="152400" marT="95250" marB="95250" anchor="ctr"/>
                </a:tc>
                <a:tc>
                  <a:txBody>
                    <a:bodyPr/>
                    <a:lstStyle/>
                    <a:p>
                      <a:pPr algn="ctr"/>
                      <a:r>
                        <a:rPr lang="fa-IR" sz="1800" dirty="0">
                          <a:effectLst/>
                          <a:cs typeface="B Titr" panose="00000700000000000000" pitchFamily="2" charset="-78"/>
                        </a:rPr>
                        <a:t>۱.۵</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۵۰</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چین-پاکستان</a:t>
                      </a:r>
                      <a:endParaRPr lang="fa-IR" sz="1800" b="0" dirty="0">
                        <a:effectLst/>
                        <a:latin typeface="quote-cjk-patch"/>
                        <a:cs typeface="B Titr" panose="00000700000000000000" pitchFamily="2" charset="-78"/>
                      </a:endParaRPr>
                    </a:p>
                  </a:txBody>
                  <a:tcPr marL="152400" marR="152400" marT="95250" marB="95250" anchor="ctr"/>
                </a:tc>
                <a:tc>
                  <a:txBody>
                    <a:bodyPr/>
                    <a:lstStyle/>
                    <a:p>
                      <a:pPr algn="ctr"/>
                      <a:r>
                        <a:rPr lang="fa-IR" sz="1800" dirty="0">
                          <a:effectLst/>
                          <a:cs typeface="B Titr" panose="00000700000000000000" pitchFamily="2" charset="-78"/>
                        </a:rPr>
                        <a:t>۸</a:t>
                      </a:r>
                      <a:endParaRPr lang="fa-IR" sz="1800" b="0" dirty="0">
                        <a:effectLst/>
                        <a:latin typeface="quote-cjk-patch"/>
                        <a:cs typeface="B Titr" panose="00000700000000000000" pitchFamily="2" charset="-78"/>
                      </a:endParaRPr>
                    </a:p>
                  </a:txBody>
                  <a:tcPr marR="152400" marT="95250" marB="95250" anchor="ctr"/>
                </a:tc>
                <a:extLst>
                  <a:ext uri="{0D108BD9-81ED-4DB2-BD59-A6C34878D82A}">
                    <a16:rowId xmlns:a16="http://schemas.microsoft.com/office/drawing/2014/main" val="2031879412"/>
                  </a:ext>
                </a:extLst>
              </a:tr>
            </a:tbl>
          </a:graphicData>
        </a:graphic>
      </p:graphicFrame>
    </p:spTree>
    <p:extLst>
      <p:ext uri="{BB962C8B-B14F-4D97-AF65-F5344CB8AC3E}">
        <p14:creationId xmlns:p14="http://schemas.microsoft.com/office/powerpoint/2010/main" val="3768188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9919900"/>
              </p:ext>
            </p:extLst>
          </p:nvPr>
        </p:nvGraphicFramePr>
        <p:xfrm>
          <a:off x="2" y="0"/>
          <a:ext cx="12191999" cy="6858001"/>
        </p:xfrm>
        <a:graphic>
          <a:graphicData uri="http://schemas.openxmlformats.org/drawingml/2006/table">
            <a:tbl>
              <a:tblPr/>
              <a:tblGrid>
                <a:gridCol w="1357743">
                  <a:extLst>
                    <a:ext uri="{9D8B030D-6E8A-4147-A177-3AD203B41FA5}">
                      <a16:colId xmlns:a16="http://schemas.microsoft.com/office/drawing/2014/main" val="4229562048"/>
                    </a:ext>
                  </a:extLst>
                </a:gridCol>
                <a:gridCol w="1454728">
                  <a:extLst>
                    <a:ext uri="{9D8B030D-6E8A-4147-A177-3AD203B41FA5}">
                      <a16:colId xmlns:a16="http://schemas.microsoft.com/office/drawing/2014/main" val="1318987677"/>
                    </a:ext>
                  </a:extLst>
                </a:gridCol>
                <a:gridCol w="1690254">
                  <a:extLst>
                    <a:ext uri="{9D8B030D-6E8A-4147-A177-3AD203B41FA5}">
                      <a16:colId xmlns:a16="http://schemas.microsoft.com/office/drawing/2014/main" val="2772290818"/>
                    </a:ext>
                  </a:extLst>
                </a:gridCol>
                <a:gridCol w="1343891">
                  <a:extLst>
                    <a:ext uri="{9D8B030D-6E8A-4147-A177-3AD203B41FA5}">
                      <a16:colId xmlns:a16="http://schemas.microsoft.com/office/drawing/2014/main" val="3124140748"/>
                    </a:ext>
                  </a:extLst>
                </a:gridCol>
                <a:gridCol w="1496291">
                  <a:extLst>
                    <a:ext uri="{9D8B030D-6E8A-4147-A177-3AD203B41FA5}">
                      <a16:colId xmlns:a16="http://schemas.microsoft.com/office/drawing/2014/main" val="2002528743"/>
                    </a:ext>
                  </a:extLst>
                </a:gridCol>
                <a:gridCol w="1440873">
                  <a:extLst>
                    <a:ext uri="{9D8B030D-6E8A-4147-A177-3AD203B41FA5}">
                      <a16:colId xmlns:a16="http://schemas.microsoft.com/office/drawing/2014/main" val="3030005165"/>
                    </a:ext>
                  </a:extLst>
                </a:gridCol>
                <a:gridCol w="1607127">
                  <a:extLst>
                    <a:ext uri="{9D8B030D-6E8A-4147-A177-3AD203B41FA5}">
                      <a16:colId xmlns:a16="http://schemas.microsoft.com/office/drawing/2014/main" val="3415524346"/>
                    </a:ext>
                  </a:extLst>
                </a:gridCol>
                <a:gridCol w="1801092">
                  <a:extLst>
                    <a:ext uri="{9D8B030D-6E8A-4147-A177-3AD203B41FA5}">
                      <a16:colId xmlns:a16="http://schemas.microsoft.com/office/drawing/2014/main" val="2292702250"/>
                    </a:ext>
                  </a:extLst>
                </a:gridCol>
              </a:tblGrid>
              <a:tr h="624228">
                <a:tc>
                  <a:txBody>
                    <a:bodyPr/>
                    <a:lstStyle/>
                    <a:p>
                      <a:pPr algn="ctr"/>
                      <a:r>
                        <a:rPr lang="fa-IR" sz="1600" b="0" dirty="0">
                          <a:effectLst/>
                          <a:latin typeface="quote-cjk-patch"/>
                          <a:cs typeface="B Titr" panose="00000700000000000000" pitchFamily="2" charset="-78"/>
                        </a:rPr>
                        <a:t>چین</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fa-IR" sz="1600" b="0" dirty="0">
                          <a:effectLst/>
                          <a:latin typeface="quote-cjk-patch"/>
                          <a:cs typeface="B Titr" panose="00000700000000000000" pitchFamily="2" charset="-78"/>
                        </a:rPr>
                        <a:t>روسیه</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fa-IR" sz="1600" b="0" dirty="0">
                          <a:effectLst/>
                          <a:latin typeface="quote-cjk-patch"/>
                          <a:cs typeface="B Titr" panose="00000700000000000000" pitchFamily="2" charset="-78"/>
                        </a:rPr>
                        <a:t>ترکیه</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fa-IR" sz="1600" b="0" dirty="0">
                          <a:effectLst/>
                          <a:latin typeface="quote-cjk-patch"/>
                          <a:cs typeface="B Titr" panose="00000700000000000000" pitchFamily="2" charset="-78"/>
                        </a:rPr>
                        <a:t>هند</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fa-IR" sz="1600" b="0" dirty="0">
                          <a:effectLst/>
                          <a:latin typeface="quote-cjk-patch"/>
                          <a:cs typeface="B Titr" panose="00000700000000000000" pitchFamily="2" charset="-78"/>
                        </a:rPr>
                        <a:t>آمریکا</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fa-IR" sz="1600" b="0" dirty="0">
                          <a:effectLst/>
                          <a:latin typeface="quote-cjk-patch"/>
                          <a:cs typeface="B Titr" panose="00000700000000000000" pitchFamily="2" charset="-78"/>
                        </a:rPr>
                        <a:t>عمان</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fa-IR" sz="1600" b="0" dirty="0">
                          <a:effectLst/>
                          <a:latin typeface="quote-cjk-patch"/>
                          <a:cs typeface="B Titr" panose="00000700000000000000" pitchFamily="2" charset="-78"/>
                        </a:rPr>
                        <a:t>پاکستان</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fa-IR" sz="1600" b="0" dirty="0">
                          <a:effectLst/>
                          <a:latin typeface="quote-cjk-patch"/>
                          <a:cs typeface="B Titr" panose="00000700000000000000" pitchFamily="2" charset="-78"/>
                        </a:rPr>
                        <a:t>محور همکاری صنعتی ایران </a:t>
                      </a:r>
                      <a:r>
                        <a:rPr lang="fa-IR" sz="1600" b="0" baseline="0" dirty="0">
                          <a:effectLst/>
                          <a:latin typeface="quote-cjk-patch"/>
                          <a:cs typeface="B Titr" panose="00000700000000000000" pitchFamily="2" charset="-78"/>
                        </a:rPr>
                        <a:t> با بعضی کشورها</a:t>
                      </a:r>
                      <a:r>
                        <a:rPr lang="fa-IR" sz="1600" b="0" dirty="0">
                          <a:effectLst/>
                          <a:latin typeface="quote-cjk-patch"/>
                          <a:cs typeface="B Titr" panose="00000700000000000000" pitchFamily="2" charset="-78"/>
                        </a:rPr>
                        <a:t> </a:t>
                      </a:r>
                    </a:p>
                  </a:txBody>
                  <a:tcPr marL="26209"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2798305104"/>
                  </a:ext>
                </a:extLst>
              </a:tr>
              <a:tr h="799658">
                <a:tc>
                  <a:txBody>
                    <a:bodyPr/>
                    <a:lstStyle/>
                    <a:p>
                      <a:pPr algn="ctr"/>
                      <a:r>
                        <a:rPr lang="fa-IR" sz="1400" b="0" dirty="0">
                          <a:effectLst/>
                          <a:latin typeface="quote-cjk-patch"/>
                          <a:cs typeface="B Titr" panose="00000700000000000000" pitchFamily="2" charset="-78"/>
                        </a:rPr>
                        <a:t>راهبردی</a:t>
                      </a:r>
                      <a:r>
                        <a:rPr lang="fa-IR" sz="1400" b="0" baseline="0" dirty="0">
                          <a:effectLst/>
                          <a:latin typeface="quote-cjk-patch"/>
                          <a:cs typeface="B Titr" panose="00000700000000000000" pitchFamily="2" charset="-78"/>
                        </a:rPr>
                        <a:t> و </a:t>
                      </a:r>
                      <a:r>
                        <a:rPr lang="fa-IR" sz="1400" b="0" dirty="0">
                          <a:effectLst/>
                          <a:latin typeface="quote-cjk-patch"/>
                          <a:cs typeface="B Titr" panose="00000700000000000000" pitchFamily="2" charset="-78"/>
                        </a:rPr>
                        <a:t>جامع</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a:effectLst/>
                          <a:latin typeface="quote-cjk-patch"/>
                          <a:cs typeface="B Titr" panose="00000700000000000000" pitchFamily="2" charset="-78"/>
                        </a:rPr>
                        <a:t>راهبردی، مگاپروژه‌های انرژی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a:effectLst/>
                          <a:latin typeface="quote-cjk-patch"/>
                          <a:cs typeface="B Titr" panose="00000700000000000000" pitchFamily="2" charset="-78"/>
                        </a:rPr>
                        <a:t>تعمیق سریع</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شکاف بین وعده و عمل</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دارای</a:t>
                      </a:r>
                      <a:r>
                        <a:rPr lang="fa-IR" sz="1400" b="0" baseline="0" dirty="0">
                          <a:effectLst/>
                          <a:latin typeface="quote-cjk-patch"/>
                          <a:cs typeface="B Titr" panose="00000700000000000000" pitchFamily="2" charset="-78"/>
                        </a:rPr>
                        <a:t> اختلاف استراتژیک</a:t>
                      </a:r>
                      <a:endParaRPr lang="fa-IR" sz="1400" b="0" dirty="0">
                        <a:effectLst/>
                        <a:latin typeface="quote-cjk-patch"/>
                        <a:cs typeface="B Titr" panose="00000700000000000000" pitchFamily="2" charset="-78"/>
                      </a:endParaRP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هدف گذاری بلندپروازانه</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هدف گذاری بالا</a:t>
                      </a:r>
                      <a:r>
                        <a:rPr lang="fa-IR" sz="1400" b="0" baseline="0" dirty="0">
                          <a:effectLst/>
                          <a:latin typeface="quote-cjk-patch"/>
                          <a:cs typeface="B Titr" panose="00000700000000000000" pitchFamily="2" charset="-78"/>
                        </a:rPr>
                        <a:t> ولی </a:t>
                      </a:r>
                      <a:r>
                        <a:rPr lang="fa-IR" sz="1400" b="0" dirty="0">
                          <a:effectLst/>
                          <a:latin typeface="quote-cjk-patch"/>
                          <a:cs typeface="B Titr" panose="00000700000000000000" pitchFamily="2" charset="-78"/>
                        </a:rPr>
                        <a:t>زمینه محدود</a:t>
                      </a:r>
                    </a:p>
                  </a:txBody>
                  <a:tcPr marL="43681" marR="26209"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600" b="1" dirty="0">
                          <a:effectLst/>
                          <a:latin typeface="quote-cjk-patch"/>
                          <a:cs typeface="B Titr" panose="00000700000000000000" pitchFamily="2" charset="-78"/>
                        </a:rPr>
                        <a:t>حجم همکاری صنعتی</a:t>
                      </a:r>
                      <a:endParaRPr lang="fa-IR" sz="1600" b="0" dirty="0">
                        <a:effectLst/>
                        <a:latin typeface="quote-cjk-patch"/>
                        <a:cs typeface="B Titr" panose="00000700000000000000" pitchFamily="2" charset="-78"/>
                      </a:endParaRPr>
                    </a:p>
                  </a:txBody>
                  <a:tcPr marL="26209"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3373693802"/>
                  </a:ext>
                </a:extLst>
              </a:tr>
              <a:tr h="877425">
                <a:tc>
                  <a:txBody>
                    <a:bodyPr/>
                    <a:lstStyle/>
                    <a:p>
                      <a:pPr algn="ctr"/>
                      <a:r>
                        <a:rPr lang="fa-IR" sz="1400" b="0" dirty="0">
                          <a:effectLst/>
                          <a:latin typeface="quote-cjk-patch"/>
                          <a:cs typeface="B Titr" panose="00000700000000000000" pitchFamily="2" charset="-78"/>
                        </a:rPr>
                        <a:t>انرژی،</a:t>
                      </a:r>
                      <a:r>
                        <a:rPr lang="fa-IR" sz="1400" b="0" baseline="0" dirty="0">
                          <a:effectLst/>
                          <a:latin typeface="quote-cjk-patch"/>
                          <a:cs typeface="B Titr" panose="00000700000000000000" pitchFamily="2" charset="-78"/>
                        </a:rPr>
                        <a:t> </a:t>
                      </a:r>
                      <a:r>
                        <a:rPr lang="fa-IR" sz="1400" b="0" dirty="0">
                          <a:effectLst/>
                          <a:latin typeface="quote-cjk-patch"/>
                          <a:cs typeface="B Titr" panose="00000700000000000000" pitchFamily="2" charset="-78"/>
                        </a:rPr>
                        <a:t>نفت، خودرو، ریلی، شیشه</a:t>
                      </a:r>
                      <a:r>
                        <a:rPr lang="fa-IR" sz="1400" b="0" baseline="0" dirty="0">
                          <a:effectLst/>
                          <a:latin typeface="quote-cjk-patch"/>
                          <a:cs typeface="B Titr" panose="00000700000000000000" pitchFamily="2" charset="-78"/>
                        </a:rPr>
                        <a:t> و </a:t>
                      </a:r>
                      <a:r>
                        <a:rPr lang="fa-IR" sz="1400" b="0" dirty="0">
                          <a:effectLst/>
                          <a:latin typeface="quote-cjk-patch"/>
                          <a:cs typeface="B Titr" panose="00000700000000000000" pitchFamily="2" charset="-78"/>
                        </a:rPr>
                        <a:t>لاستیک</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انرژی هسته‌ای، گاز، فاوا</a:t>
                      </a:r>
                      <a:r>
                        <a:rPr lang="fa-IR" sz="1400" b="0" baseline="0" dirty="0">
                          <a:effectLst/>
                          <a:latin typeface="quote-cjk-patch"/>
                          <a:cs typeface="B Titr" panose="00000700000000000000" pitchFamily="2" charset="-78"/>
                        </a:rPr>
                        <a:t> و </a:t>
                      </a:r>
                      <a:r>
                        <a:rPr lang="fa-IR" sz="1400" b="0" dirty="0">
                          <a:effectLst/>
                          <a:latin typeface="quote-cjk-patch"/>
                          <a:cs typeface="B Titr" panose="00000700000000000000" pitchFamily="2" charset="-78"/>
                        </a:rPr>
                        <a:t>هوش مصنوعی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حمل و نقل ریلی، صنایع پلاستیک و غذایی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حمل و نقل دریایی (چابهار)</a:t>
                      </a:r>
                      <a:r>
                        <a:rPr lang="fa-IR" sz="1400" b="0" baseline="0" dirty="0">
                          <a:effectLst/>
                          <a:latin typeface="quote-cjk-patch"/>
                          <a:cs typeface="B Titr" panose="00000700000000000000" pitchFamily="2" charset="-78"/>
                        </a:rPr>
                        <a:t> و </a:t>
                      </a:r>
                      <a:r>
                        <a:rPr lang="fa-IR" sz="1400" b="0" dirty="0">
                          <a:effectLst/>
                          <a:latin typeface="quote-cjk-patch"/>
                          <a:cs typeface="B Titr" panose="00000700000000000000" pitchFamily="2" charset="-78"/>
                        </a:rPr>
                        <a:t>انرژی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a:effectLst/>
                          <a:latin typeface="quote-cjk-patch"/>
                          <a:cs typeface="B Titr" panose="00000700000000000000" pitchFamily="2" charset="-78"/>
                        </a:rPr>
                        <a:t>صنعت نفت، هسته‌ای، داروسازی (در صورت لغو تحریم)</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لجستیک، پتروشیمی</a:t>
                      </a:r>
                      <a:r>
                        <a:rPr lang="fa-IR" sz="1400" b="0" baseline="0" dirty="0">
                          <a:effectLst/>
                          <a:latin typeface="quote-cjk-patch"/>
                          <a:cs typeface="B Titr" panose="00000700000000000000" pitchFamily="2" charset="-78"/>
                        </a:rPr>
                        <a:t> و </a:t>
                      </a:r>
                      <a:r>
                        <a:rPr lang="fa-IR" sz="1400" b="0" dirty="0">
                          <a:effectLst/>
                          <a:latin typeface="quote-cjk-patch"/>
                          <a:cs typeface="B Titr" panose="00000700000000000000" pitchFamily="2" charset="-78"/>
                        </a:rPr>
                        <a:t>سرمایه‌گذاری مشترک</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زیرساخت‌های مرزی، برق</a:t>
                      </a:r>
                      <a:r>
                        <a:rPr lang="fa-IR" sz="1400" b="0" baseline="0" dirty="0">
                          <a:effectLst/>
                          <a:latin typeface="quote-cjk-patch"/>
                          <a:cs typeface="B Titr" panose="00000700000000000000" pitchFamily="2" charset="-78"/>
                        </a:rPr>
                        <a:t> و </a:t>
                      </a:r>
                      <a:r>
                        <a:rPr lang="fa-IR" sz="1400" b="0" dirty="0">
                          <a:effectLst/>
                          <a:latin typeface="quote-cjk-patch"/>
                          <a:cs typeface="B Titr" panose="00000700000000000000" pitchFamily="2" charset="-78"/>
                        </a:rPr>
                        <a:t>داروسازی</a:t>
                      </a:r>
                    </a:p>
                  </a:txBody>
                  <a:tcPr marL="43681" marR="26209"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600" b="1" dirty="0">
                          <a:effectLst/>
                          <a:latin typeface="quote-cjk-patch"/>
                          <a:cs typeface="B Titr" panose="00000700000000000000" pitchFamily="2" charset="-78"/>
                        </a:rPr>
                        <a:t>مهم‌ترین حوزه‌ها</a:t>
                      </a:r>
                      <a:endParaRPr lang="fa-IR" sz="1600" b="0" dirty="0">
                        <a:effectLst/>
                        <a:latin typeface="quote-cjk-patch"/>
                        <a:cs typeface="B Titr" panose="00000700000000000000" pitchFamily="2" charset="-78"/>
                      </a:endParaRPr>
                    </a:p>
                  </a:txBody>
                  <a:tcPr marL="26209"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3402655318"/>
                  </a:ext>
                </a:extLst>
              </a:tr>
              <a:tr h="1601488">
                <a:tc>
                  <a:txBody>
                    <a:bodyPr/>
                    <a:lstStyle/>
                    <a:p>
                      <a:pPr algn="ctr"/>
                      <a:r>
                        <a:rPr lang="en-US" sz="1400" b="0" dirty="0">
                          <a:effectLst/>
                          <a:latin typeface="quote-cjk-patch"/>
                          <a:cs typeface="B Titr" panose="00000700000000000000" pitchFamily="2" charset="-78"/>
                        </a:rPr>
                        <a:t>7GW </a:t>
                      </a:r>
                      <a:r>
                        <a:rPr lang="fa-IR" sz="1400" b="0" dirty="0">
                          <a:effectLst/>
                          <a:latin typeface="quote-cjk-patch"/>
                          <a:cs typeface="B Titr" panose="00000700000000000000" pitchFamily="2" charset="-78"/>
                        </a:rPr>
                        <a:t> پنل خورشیدی، 150 میلیون دلار اینورتر، سه پروژه زیرساختی </a:t>
                      </a:r>
                      <a:r>
                        <a:rPr lang="en-US" sz="1400" b="0" dirty="0">
                          <a:effectLst/>
                          <a:latin typeface="quote-cjk-patch"/>
                          <a:cs typeface="B Titr" panose="00000700000000000000" pitchFamily="2" charset="-78"/>
                        </a:rPr>
                        <a:t>IDRO</a:t>
                      </a:r>
                      <a:r>
                        <a:rPr lang="fa-IR" sz="1400" b="0" baseline="0" dirty="0">
                          <a:effectLst/>
                          <a:latin typeface="quote-cjk-patch"/>
                          <a:cs typeface="B Titr" panose="00000700000000000000" pitchFamily="2" charset="-78"/>
                        </a:rPr>
                        <a:t> </a:t>
                      </a:r>
                      <a:r>
                        <a:rPr lang="en-US" sz="1400" b="0" dirty="0">
                          <a:effectLst/>
                          <a:latin typeface="quote-cjk-patch"/>
                          <a:cs typeface="B Titr" panose="00000700000000000000" pitchFamily="2" charset="-78"/>
                        </a:rPr>
                        <a:t> </a:t>
                      </a:r>
                      <a:r>
                        <a:rPr lang="fa-IR" sz="1400" b="0" dirty="0">
                          <a:effectLst/>
                          <a:latin typeface="quote-cjk-patch"/>
                          <a:cs typeface="B Titr" panose="00000700000000000000" pitchFamily="2" charset="-78"/>
                        </a:rPr>
                        <a:t>و غیره</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250 میلیارد دلار (4 نیروگاه اتمی)، 20 تفاهم‌نامه </a:t>
                      </a:r>
                      <a:r>
                        <a:rPr lang="en-US" sz="1400" b="0" dirty="0">
                          <a:effectLst/>
                          <a:latin typeface="quote-cjk-patch"/>
                          <a:cs typeface="B Titr" panose="00000700000000000000" pitchFamily="2" charset="-78"/>
                        </a:rPr>
                        <a:t>ICT</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1.6 میلیارد دلار (راه‌آهن 200 کیلومتری)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120 میلیون دلار (بندر چابهار)</a:t>
                      </a:r>
                      <a:r>
                        <a:rPr lang="fa-IR" sz="1400" b="0" baseline="0" dirty="0">
                          <a:effectLst/>
                          <a:latin typeface="quote-cjk-patch"/>
                          <a:cs typeface="B Titr" panose="00000700000000000000" pitchFamily="2" charset="-78"/>
                        </a:rPr>
                        <a:t> و </a:t>
                      </a:r>
                      <a:r>
                        <a:rPr lang="fa-IR" sz="1400" b="0" dirty="0">
                          <a:effectLst/>
                          <a:latin typeface="quote-cjk-patch"/>
                          <a:cs typeface="B Titr" panose="00000700000000000000" pitchFamily="2" charset="-78"/>
                        </a:rPr>
                        <a:t> 370 میلیون دلار در خطر</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طرح‌های جلب سرمایه صندوق‌های بازنشستگی، پیشنهاد «نفت در برابر تجهیزات»</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حجم مبادلات 1.33 میلیارد دلاری (2024)</a:t>
                      </a:r>
                      <a:r>
                        <a:rPr lang="fa-IR" sz="1400" b="0" baseline="0" dirty="0">
                          <a:effectLst/>
                          <a:latin typeface="quote-cjk-patch"/>
                          <a:cs typeface="B Titr" panose="00000700000000000000" pitchFamily="2" charset="-78"/>
                        </a:rPr>
                        <a:t> و </a:t>
                      </a:r>
                      <a:r>
                        <a:rPr lang="fa-IR" sz="1400" b="0" dirty="0">
                          <a:effectLst/>
                          <a:latin typeface="quote-cjk-patch"/>
                          <a:cs typeface="B Titr" panose="00000700000000000000" pitchFamily="2" charset="-78"/>
                        </a:rPr>
                        <a:t>هدف 30 میلیارد دلاری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هدف 10 میلیارد دلاری، توافق 4 میلیون دلاری (غذایی)</a:t>
                      </a:r>
                    </a:p>
                  </a:txBody>
                  <a:tcPr marL="43681" marR="26209"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600" b="1" dirty="0">
                          <a:effectLst/>
                          <a:latin typeface="quote-cjk-patch"/>
                          <a:cs typeface="B Titr" panose="00000700000000000000" pitchFamily="2" charset="-78"/>
                        </a:rPr>
                        <a:t>حجم سرمایه</a:t>
                      </a:r>
                      <a:r>
                        <a:rPr lang="fa-IR" sz="1600" b="1" baseline="0" dirty="0">
                          <a:effectLst/>
                          <a:latin typeface="quote-cjk-patch"/>
                          <a:cs typeface="B Titr" panose="00000700000000000000" pitchFamily="2" charset="-78"/>
                        </a:rPr>
                        <a:t> </a:t>
                      </a:r>
                      <a:r>
                        <a:rPr lang="fa-IR" sz="1600" b="1" dirty="0">
                          <a:effectLst/>
                          <a:latin typeface="quote-cjk-patch"/>
                          <a:cs typeface="B Titr" panose="00000700000000000000" pitchFamily="2" charset="-78"/>
                        </a:rPr>
                        <a:t>گذاری کلیدی</a:t>
                      </a:r>
                      <a:endParaRPr lang="fa-IR" sz="1600" b="0" dirty="0">
                        <a:effectLst/>
                        <a:latin typeface="quote-cjk-patch"/>
                        <a:cs typeface="B Titr" panose="00000700000000000000" pitchFamily="2" charset="-78"/>
                      </a:endParaRPr>
                    </a:p>
                  </a:txBody>
                  <a:tcPr marL="26209"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1613832782"/>
                  </a:ext>
                </a:extLst>
              </a:tr>
              <a:tr h="1058441">
                <a:tc>
                  <a:txBody>
                    <a:bodyPr/>
                    <a:lstStyle/>
                    <a:p>
                      <a:pPr algn="ctr"/>
                      <a:r>
                        <a:rPr lang="fa-IR" sz="1400" b="0" dirty="0">
                          <a:effectLst/>
                          <a:latin typeface="quote-cjk-patch"/>
                          <a:cs typeface="B Titr" panose="00000700000000000000" pitchFamily="2" charset="-78"/>
                        </a:rPr>
                        <a:t>نفت‌دربرابرتجهیزت، سرمایه‌گذاری مستقیم</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خرید تجهیزات، سرمایه‌گذاری مستقیم روس اتم و شرکت‌های روسی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منابع داخلی دو کشور و مشارکت بخش خصوصی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a:effectLst/>
                          <a:latin typeface="quote-cjk-patch"/>
                          <a:cs typeface="B Titr" panose="00000700000000000000" pitchFamily="2" charset="-78"/>
                        </a:rPr>
                        <a:t>منابع داخلی، تهدید جریمه‌های دلاری توسط آمریکا</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عمدتاً نظری و غیرعملیاتی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تهاتر کالا، سرمایه‌گذاری مشترک بخش خصوصی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عمدتاً منابع داخلی و توافقات تهاتری</a:t>
                      </a:r>
                    </a:p>
                  </a:txBody>
                  <a:tcPr marL="43681" marR="26209"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600" b="1" dirty="0">
                          <a:effectLst/>
                          <a:latin typeface="quote-cjk-patch"/>
                          <a:cs typeface="B Titr" panose="00000700000000000000" pitchFamily="2" charset="-78"/>
                        </a:rPr>
                        <a:t>ساختار تأمین مالی</a:t>
                      </a:r>
                      <a:endParaRPr lang="fa-IR" sz="1600" b="0" dirty="0">
                        <a:effectLst/>
                        <a:latin typeface="quote-cjk-patch"/>
                        <a:cs typeface="B Titr" panose="00000700000000000000" pitchFamily="2" charset="-78"/>
                      </a:endParaRPr>
                    </a:p>
                  </a:txBody>
                  <a:tcPr marL="26209"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3295387878"/>
                  </a:ext>
                </a:extLst>
              </a:tr>
              <a:tr h="1290861">
                <a:tc>
                  <a:txBody>
                    <a:bodyPr/>
                    <a:lstStyle/>
                    <a:p>
                      <a:pPr algn="ctr"/>
                      <a:r>
                        <a:rPr lang="fa-IR" sz="1400" b="0" dirty="0">
                          <a:effectLst/>
                          <a:latin typeface="quote-cjk-patch"/>
                          <a:cs typeface="B Titr" panose="00000700000000000000" pitchFamily="2" charset="-78"/>
                        </a:rPr>
                        <a:t>سازگار</a:t>
                      </a:r>
                      <a:r>
                        <a:rPr lang="fa-IR" sz="1400" b="0" baseline="0" dirty="0">
                          <a:effectLst/>
                          <a:latin typeface="quote-cjk-patch"/>
                          <a:cs typeface="B Titr" panose="00000700000000000000" pitchFamily="2" charset="-78"/>
                        </a:rPr>
                        <a:t> با </a:t>
                      </a:r>
                      <a:r>
                        <a:rPr lang="fa-IR" sz="1400" b="0" dirty="0">
                          <a:effectLst/>
                          <a:latin typeface="quote-cjk-patch"/>
                          <a:cs typeface="B Titr" panose="00000700000000000000" pitchFamily="2" charset="-78"/>
                        </a:rPr>
                        <a:t>دور زدن موفق با "سوآپ نفت"</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a:effectLst/>
                          <a:latin typeface="quote-cjk-patch"/>
                          <a:cs typeface="B Titr" panose="00000700000000000000" pitchFamily="2" charset="-78"/>
                        </a:rPr>
                        <a:t>به طور فعالانه تحریم‌ها را دور می‌زند (مبادله ریال-روبل، همکاری نظامی)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a:effectLst/>
                          <a:latin typeface="quote-cjk-patch"/>
                          <a:cs typeface="B Titr" panose="00000700000000000000" pitchFamily="2" charset="-78"/>
                        </a:rPr>
                        <a:t>جذب تأثیر، نیازمند راهکارهای جایگزین مالی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بسیار آسیب‌پذیرامکان اختلال</a:t>
                      </a:r>
                      <a:r>
                        <a:rPr lang="fa-IR" sz="1400" b="0" baseline="0" dirty="0">
                          <a:effectLst/>
                          <a:latin typeface="quote-cjk-patch"/>
                          <a:cs typeface="B Titr" panose="00000700000000000000" pitchFamily="2" charset="-78"/>
                        </a:rPr>
                        <a:t> در پروژه</a:t>
                      </a:r>
                      <a:r>
                        <a:rPr lang="fa-IR" sz="1400" b="0" dirty="0">
                          <a:effectLst/>
                          <a:latin typeface="quote-cjk-patch"/>
                          <a:cs typeface="B Titr" panose="00000700000000000000" pitchFamily="2" charset="-78"/>
                        </a:rPr>
                        <a:t> کار در چابهار </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a:effectLst/>
                          <a:latin typeface="quote-cjk-patch"/>
                          <a:cs typeface="B Titr" panose="00000700000000000000" pitchFamily="2" charset="-78"/>
                        </a:rPr>
                        <a:t>کاملاً وابسته به لغو</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غیرمستقیم و قابل مدیریت</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تا حدودی قابل مدیریت</a:t>
                      </a:r>
                    </a:p>
                  </a:txBody>
                  <a:tcPr marL="43681" marR="26209"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600" b="1" dirty="0">
                          <a:effectLst/>
                          <a:latin typeface="quote-cjk-patch"/>
                          <a:cs typeface="B Titr" panose="00000700000000000000" pitchFamily="2" charset="-78"/>
                        </a:rPr>
                        <a:t>ارتباط با تحریم‌ها</a:t>
                      </a:r>
                      <a:endParaRPr lang="fa-IR" sz="1600" b="0" dirty="0">
                        <a:effectLst/>
                        <a:latin typeface="quote-cjk-patch"/>
                        <a:cs typeface="B Titr" panose="00000700000000000000" pitchFamily="2" charset="-78"/>
                      </a:endParaRPr>
                    </a:p>
                  </a:txBody>
                  <a:tcPr marL="26209"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1573962906"/>
                  </a:ext>
                </a:extLst>
              </a:tr>
              <a:tr h="605900">
                <a:tc>
                  <a:txBody>
                    <a:bodyPr/>
                    <a:lstStyle/>
                    <a:p>
                      <a:pPr algn="ctr"/>
                      <a:r>
                        <a:rPr lang="fa-IR" sz="1400" b="0" dirty="0">
                          <a:effectLst/>
                          <a:latin typeface="quote-cjk-patch"/>
                          <a:cs typeface="B Titr" panose="00000700000000000000" pitchFamily="2" charset="-78"/>
                        </a:rPr>
                        <a:t>افزایش سریع</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انفجار همکاری‌ها</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خوش‌بینانه</a:t>
                      </a:r>
                      <a:r>
                        <a:rPr lang="fa-IR" sz="1400" b="0" baseline="0" dirty="0">
                          <a:effectLst/>
                          <a:latin typeface="quote-cjk-patch"/>
                          <a:cs typeface="B Titr" panose="00000700000000000000" pitchFamily="2" charset="-78"/>
                        </a:rPr>
                        <a:t> و</a:t>
                      </a:r>
                      <a:r>
                        <a:rPr lang="fa-IR" sz="1400" b="0" dirty="0">
                          <a:effectLst/>
                          <a:latin typeface="quote-cjk-patch"/>
                          <a:cs typeface="B Titr" panose="00000700000000000000" pitchFamily="2" charset="-78"/>
                        </a:rPr>
                        <a:t> با گام‌های عملیاتی مشخص</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کاهش و احتیاط</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تهاجم دیپلماتیک اما بدون سرمایه واقعی</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افزایش سریع و</a:t>
                      </a:r>
                      <a:r>
                        <a:rPr lang="fa-IR" sz="1400" b="0" baseline="0" dirty="0">
                          <a:effectLst/>
                          <a:latin typeface="quote-cjk-patch"/>
                          <a:cs typeface="B Titr" panose="00000700000000000000" pitchFamily="2" charset="-78"/>
                        </a:rPr>
                        <a:t> </a:t>
                      </a:r>
                      <a:r>
                        <a:rPr lang="fa-IR" sz="1400" b="0" dirty="0">
                          <a:effectLst/>
                          <a:latin typeface="quote-cjk-patch"/>
                          <a:cs typeface="B Titr" panose="00000700000000000000" pitchFamily="2" charset="-78"/>
                        </a:rPr>
                        <a:t>اهداف بلند</a:t>
                      </a:r>
                    </a:p>
                  </a:txBody>
                  <a:tcPr marL="43681"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400" b="0" dirty="0">
                          <a:effectLst/>
                          <a:latin typeface="quote-cjk-patch"/>
                          <a:cs typeface="B Titr" panose="00000700000000000000" pitchFamily="2" charset="-78"/>
                        </a:rPr>
                        <a:t>اهداف بلند پروازانه اما موانع عملیاتی زیاد</a:t>
                      </a:r>
                    </a:p>
                  </a:txBody>
                  <a:tcPr marL="43681" marR="26209"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a-IR" sz="1600" b="1" dirty="0">
                          <a:effectLst/>
                          <a:latin typeface="quote-cjk-patch"/>
                          <a:cs typeface="B Titr" panose="00000700000000000000" pitchFamily="2" charset="-78"/>
                        </a:rPr>
                        <a:t>روند (۲۰۲۶-۲۰۲۵)</a:t>
                      </a:r>
                      <a:endParaRPr lang="fa-IR" sz="1600" b="0" dirty="0">
                        <a:effectLst/>
                        <a:latin typeface="quote-cjk-patch"/>
                        <a:cs typeface="B Titr" panose="00000700000000000000" pitchFamily="2" charset="-78"/>
                      </a:endParaRPr>
                    </a:p>
                  </a:txBody>
                  <a:tcPr marL="26209" marR="43681" marT="27301" marB="273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3417019080"/>
                  </a:ext>
                </a:extLst>
              </a:tr>
            </a:tbl>
          </a:graphicData>
        </a:graphic>
      </p:graphicFrame>
    </p:spTree>
    <p:extLst>
      <p:ext uri="{BB962C8B-B14F-4D97-AF65-F5344CB8AC3E}">
        <p14:creationId xmlns:p14="http://schemas.microsoft.com/office/powerpoint/2010/main" val="3230322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E7CD-456B-4618-927D-90846712C82B}"/>
              </a:ext>
            </a:extLst>
          </p:cNvPr>
          <p:cNvSpPr>
            <a:spLocks noGrp="1"/>
          </p:cNvSpPr>
          <p:nvPr>
            <p:ph type="title"/>
          </p:nvPr>
        </p:nvSpPr>
        <p:spPr>
          <a:xfrm>
            <a:off x="678844" y="156358"/>
            <a:ext cx="8596668" cy="734351"/>
          </a:xfrm>
        </p:spPr>
        <p:txBody>
          <a:bodyPr/>
          <a:lstStyle/>
          <a:p>
            <a:r>
              <a:rPr lang="fa-IR" dirty="0"/>
              <a:t>پیشنهادها</a:t>
            </a:r>
            <a:endParaRPr lang="en-US" dirty="0"/>
          </a:p>
        </p:txBody>
      </p:sp>
      <p:sp>
        <p:nvSpPr>
          <p:cNvPr id="3" name="Content Placeholder 2">
            <a:extLst>
              <a:ext uri="{FF2B5EF4-FFF2-40B4-BE49-F238E27FC236}">
                <a16:creationId xmlns:a16="http://schemas.microsoft.com/office/drawing/2014/main" id="{425DD42B-B4C8-4FEF-B618-CCDD28412920}"/>
              </a:ext>
            </a:extLst>
          </p:cNvPr>
          <p:cNvSpPr>
            <a:spLocks noGrp="1"/>
          </p:cNvSpPr>
          <p:nvPr>
            <p:ph idx="1"/>
          </p:nvPr>
        </p:nvSpPr>
        <p:spPr>
          <a:xfrm>
            <a:off x="402773" y="919703"/>
            <a:ext cx="9791551" cy="5781939"/>
          </a:xfrm>
        </p:spPr>
        <p:txBody>
          <a:bodyPr/>
          <a:lstStyle/>
          <a:p>
            <a:pPr>
              <a:lnSpc>
                <a:spcPct val="150000"/>
              </a:lnSpc>
            </a:pPr>
            <a:r>
              <a:rPr lang="fa-IR" dirty="0"/>
              <a:t>بازنگری و اصلاح قوانین و مقررات موجود با نگاه زیست‌بومی و استفاده حداکثری از شرایط به وجود آمده با محوریت شورای عالی انقلاب فرهنگی و شفاف‌سازی و تبیین وظایف هر قسمت.</a:t>
            </a:r>
          </a:p>
          <a:p>
            <a:pPr>
              <a:lnSpc>
                <a:spcPct val="150000"/>
              </a:lnSpc>
            </a:pPr>
            <a:r>
              <a:rPr lang="fa-IR" dirty="0"/>
              <a:t>افزایش امتیاز همکاری‌های علمی بین‌المللی هدفمند برای اعضای هیئت علمی و مراکز دانشگاهی در ارتقا و رتبه‌بندی.</a:t>
            </a:r>
          </a:p>
          <a:p>
            <a:pPr>
              <a:lnSpc>
                <a:spcPct val="150000"/>
              </a:lnSpc>
            </a:pPr>
            <a:r>
              <a:rPr lang="fa-IR" dirty="0"/>
              <a:t>تعیین تکلیف مشخص برای دانشگاه‌ها و مؤسسات علمی مستقر در استان‌های مرزی برای همکاری‌های علمی با کشورهای همسایه.</a:t>
            </a:r>
          </a:p>
          <a:p>
            <a:pPr>
              <a:lnSpc>
                <a:spcPct val="150000"/>
              </a:lnSpc>
            </a:pPr>
            <a:r>
              <a:rPr lang="fa-IR" dirty="0"/>
              <a:t>محوریت بسیج در مردمی‌سازی همکاری‌های علمی بین‌المللی با تکیه بر مراکز نوآوری و اقشار بسیج در سراسر کشور مبتنی بر رویکرد دیپلماسی عمومی.</a:t>
            </a:r>
          </a:p>
          <a:p>
            <a:pPr>
              <a:lnSpc>
                <a:spcPct val="150000"/>
              </a:lnSpc>
            </a:pPr>
            <a:r>
              <a:rPr lang="fa-IR" dirty="0"/>
              <a:t>اختصاص ردیف بودجه اهرمی یا معافیت‌های ویژه برای پشتیبانی از همکاری‌های علمی توسط کلیه بخش‌ها در بودجه سالانه دولت.</a:t>
            </a:r>
          </a:p>
          <a:p>
            <a:pPr>
              <a:lnSpc>
                <a:spcPct val="150000"/>
              </a:lnSpc>
            </a:pPr>
            <a:r>
              <a:rPr lang="fa-IR" dirty="0"/>
              <a:t>طراحی و پیاده‌سازی جایزه بزرگ دوسالانه همکاری‌های علمی بین‌المللی در سطح ملی و بین‌المللی.</a:t>
            </a:r>
            <a:endParaRPr lang="en-US" dirty="0"/>
          </a:p>
        </p:txBody>
      </p:sp>
      <p:sp>
        <p:nvSpPr>
          <p:cNvPr id="4" name="Slide Number Placeholder 3">
            <a:extLst>
              <a:ext uri="{FF2B5EF4-FFF2-40B4-BE49-F238E27FC236}">
                <a16:creationId xmlns:a16="http://schemas.microsoft.com/office/drawing/2014/main" id="{23957197-4773-4E60-B8A3-523FA2246400}"/>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2432952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E7CD-456B-4618-927D-90846712C82B}"/>
              </a:ext>
            </a:extLst>
          </p:cNvPr>
          <p:cNvSpPr>
            <a:spLocks noGrp="1"/>
          </p:cNvSpPr>
          <p:nvPr>
            <p:ph type="title"/>
          </p:nvPr>
        </p:nvSpPr>
        <p:spPr>
          <a:xfrm>
            <a:off x="678844" y="156358"/>
            <a:ext cx="8596668" cy="734351"/>
          </a:xfrm>
        </p:spPr>
        <p:txBody>
          <a:bodyPr/>
          <a:lstStyle/>
          <a:p>
            <a:r>
              <a:rPr lang="fa-IR" dirty="0"/>
              <a:t>پیشنهادها</a:t>
            </a:r>
            <a:endParaRPr lang="en-US" dirty="0"/>
          </a:p>
        </p:txBody>
      </p:sp>
      <p:sp>
        <p:nvSpPr>
          <p:cNvPr id="3" name="Content Placeholder 2">
            <a:extLst>
              <a:ext uri="{FF2B5EF4-FFF2-40B4-BE49-F238E27FC236}">
                <a16:creationId xmlns:a16="http://schemas.microsoft.com/office/drawing/2014/main" id="{425DD42B-B4C8-4FEF-B618-CCDD28412920}"/>
              </a:ext>
            </a:extLst>
          </p:cNvPr>
          <p:cNvSpPr>
            <a:spLocks noGrp="1"/>
          </p:cNvSpPr>
          <p:nvPr>
            <p:ph idx="1"/>
          </p:nvPr>
        </p:nvSpPr>
        <p:spPr>
          <a:xfrm>
            <a:off x="402773" y="919703"/>
            <a:ext cx="9791551" cy="5781939"/>
          </a:xfrm>
        </p:spPr>
        <p:txBody>
          <a:bodyPr/>
          <a:lstStyle/>
          <a:p>
            <a:pPr algn="r">
              <a:lnSpc>
                <a:spcPct val="150000"/>
              </a:lnSpc>
            </a:pPr>
            <a:r>
              <a:rPr lang="fa-IR" dirty="0">
                <a:latin typeface="quote-cjk-patch"/>
              </a:rPr>
              <a:t>تسریع در عملیاتی‌سازی ابتکارات چندجانبه با </a:t>
            </a:r>
            <a:r>
              <a:rPr lang="fa-IR">
                <a:latin typeface="quote-cjk-patch"/>
              </a:rPr>
              <a:t>محوریت بریکس، شانگهای و سازمان کنفرانس اسلامی</a:t>
            </a:r>
            <a:endParaRPr lang="fa-IR" dirty="0">
              <a:latin typeface="quote-cjk-patch"/>
            </a:endParaRPr>
          </a:p>
          <a:p>
            <a:pPr algn="r">
              <a:lnSpc>
                <a:spcPct val="150000"/>
              </a:lnSpc>
            </a:pPr>
            <a:r>
              <a:rPr lang="fa-IR" dirty="0">
                <a:latin typeface="quote-cjk-patch"/>
              </a:rPr>
              <a:t>تسهیل نقل و انتقال مالی و ارزی با شرکای راهبردی</a:t>
            </a:r>
          </a:p>
          <a:p>
            <a:pPr algn="r">
              <a:lnSpc>
                <a:spcPct val="150000"/>
              </a:lnSpc>
            </a:pPr>
            <a:r>
              <a:rPr lang="fa-IR" dirty="0">
                <a:latin typeface="quote-cjk-patch"/>
              </a:rPr>
              <a:t>تبدیل دیپلماسی علمی از ابزار فرعی به «لایه راهبردی سیاست خارجی»</a:t>
            </a:r>
          </a:p>
          <a:p>
            <a:pPr algn="r">
              <a:lnSpc>
                <a:spcPct val="150000"/>
              </a:lnSpc>
            </a:pPr>
            <a:r>
              <a:rPr lang="fa-IR" dirty="0"/>
              <a:t>تبدیل پارک‌های علم و فناوری ایران به «کانون‌های بین‌المللی همکاری‌های فناوری و نوآوری»</a:t>
            </a:r>
          </a:p>
          <a:p>
            <a:pPr algn="r">
              <a:lnSpc>
                <a:spcPct val="150000"/>
              </a:lnSpc>
            </a:pPr>
            <a:r>
              <a:rPr lang="fa-IR" dirty="0"/>
              <a:t>تأسیس «شورای عالی هماهنگی همکاری‌های علمی و فناوری بین‌المللی»</a:t>
            </a:r>
          </a:p>
        </p:txBody>
      </p:sp>
      <p:sp>
        <p:nvSpPr>
          <p:cNvPr id="4" name="Slide Number Placeholder 3">
            <a:extLst>
              <a:ext uri="{FF2B5EF4-FFF2-40B4-BE49-F238E27FC236}">
                <a16:creationId xmlns:a16="http://schemas.microsoft.com/office/drawing/2014/main" id="{23957197-4773-4E60-B8A3-523FA2246400}"/>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930135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0088" y="6107698"/>
            <a:ext cx="8059974" cy="556574"/>
          </a:xfrm>
        </p:spPr>
        <p:txBody>
          <a:bodyPr>
            <a:normAutofit/>
          </a:bodyPr>
          <a:lstStyle/>
          <a:p>
            <a:pPr marL="0" indent="0" algn="ctr">
              <a:buNone/>
            </a:pPr>
            <a:r>
              <a:rPr lang="fa-IR" sz="2800" dirty="0">
                <a:solidFill>
                  <a:srgbClr val="00B050"/>
                </a:solidFill>
                <a:cs typeface="B Titr" pitchFamily="2" charset="-78"/>
              </a:rPr>
              <a:t>خدایا چنان کن سرانجام کار،   تو خشنود باشی و ما رستگار</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949280"/>
          </a:xfrm>
          <a:prstGeom prst="rect">
            <a:avLst/>
          </a:prstGeom>
        </p:spPr>
      </p:pic>
    </p:spTree>
    <p:extLst>
      <p:ext uri="{BB962C8B-B14F-4D97-AF65-F5344CB8AC3E}">
        <p14:creationId xmlns:p14="http://schemas.microsoft.com/office/powerpoint/2010/main" val="369589096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5903</TotalTime>
  <Words>2919</Words>
  <Application>Microsoft Office PowerPoint</Application>
  <PresentationFormat>Widescreen</PresentationFormat>
  <Paragraphs>333</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B Titr</vt:lpstr>
      <vt:lpstr>Calibri</vt:lpstr>
      <vt:lpstr>quote-cjk-patch</vt:lpstr>
      <vt:lpstr>Trebuchet MS</vt:lpstr>
      <vt:lpstr>Wingdings</vt:lpstr>
      <vt:lpstr>Wingdings 3</vt:lpstr>
      <vt:lpstr>Facet</vt:lpstr>
      <vt:lpstr>العلم سلطان همکاری‌های علمی بین‌المللی</vt:lpstr>
      <vt:lpstr>PowerPoint Presentation</vt:lpstr>
      <vt:lpstr>فهرست مطالب</vt:lpstr>
      <vt:lpstr>PowerPoint Presentation</vt:lpstr>
      <vt:lpstr>PowerPoint Presentation</vt:lpstr>
      <vt:lpstr>PowerPoint Presentation</vt:lpstr>
      <vt:lpstr>PowerPoint Presentation</vt:lpstr>
      <vt:lpstr>اصول و مبانی در همکاری‌های علمی بین‌المللی</vt:lpstr>
      <vt:lpstr>سیاست‌های کلی علم ‌و فناوری </vt:lpstr>
      <vt:lpstr>PowerPoint Presentation</vt:lpstr>
      <vt:lpstr>اهداف همکاری‌های علمی بین‌المللی</vt:lpstr>
      <vt:lpstr>عوامل مؤثر درهمکاری‌ها</vt:lpstr>
      <vt:lpstr>ادله‌های ترسیم افق نو در همکاری‌های علمی</vt:lpstr>
      <vt:lpstr>زیست‌بوم همکاری‌های علمی</vt:lpstr>
      <vt:lpstr>اجزای هر عامل و نقش و وظایف هر یک از آنها</vt:lpstr>
      <vt:lpstr>PowerPoint Presentation</vt:lpstr>
      <vt:lpstr>PowerPoint Presentation</vt:lpstr>
      <vt:lpstr>PowerPoint Presentation</vt:lpstr>
      <vt:lpstr>دسته‌بندی کشورها برای همکاری دو یا چندجانبه</vt:lpstr>
      <vt:lpstr>PowerPoint Presentation</vt:lpstr>
      <vt:lpstr>PowerPoint Presentation</vt:lpstr>
      <vt:lpstr>PowerPoint Presentation</vt:lpstr>
      <vt:lpstr>پیشنهادها</vt:lpstr>
      <vt:lpstr>پیشنهادها</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الزامات و مولفه های ایجاد امنیت پایدار در دانشگاه ها</dc:title>
  <dc:creator>M. Nejad</dc:creator>
  <cp:lastModifiedBy>Mahdinejad</cp:lastModifiedBy>
  <cp:revision>251</cp:revision>
  <dcterms:created xsi:type="dcterms:W3CDTF">2017-01-12T15:04:20Z</dcterms:created>
  <dcterms:modified xsi:type="dcterms:W3CDTF">2026-06-15T15:40:09Z</dcterms:modified>
</cp:coreProperties>
</file>